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1"/>
  </p:notesMasterIdLst>
  <p:sldIdLst>
    <p:sldId id="256" r:id="rId2"/>
    <p:sldId id="258" r:id="rId3"/>
    <p:sldId id="260" r:id="rId4"/>
    <p:sldId id="262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6" r:id="rId30"/>
    <p:sldId id="325" r:id="rId31"/>
    <p:sldId id="327" r:id="rId32"/>
    <p:sldId id="329" r:id="rId33"/>
    <p:sldId id="330" r:id="rId34"/>
    <p:sldId id="331" r:id="rId35"/>
    <p:sldId id="332" r:id="rId36"/>
    <p:sldId id="333" r:id="rId37"/>
    <p:sldId id="335" r:id="rId38"/>
    <p:sldId id="334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8" r:id="rId5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2"/>
    </p:embeddedFont>
    <p:embeddedFont>
      <p:font typeface="Days One" panose="02000505000000020004" pitchFamily="2" charset="0"/>
      <p:regular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F8CCBD-D718-46B7-BA01-976F9E0D12F5}">
  <a:tblStyle styleId="{FCF8CCBD-D718-46B7-BA01-976F9E0D1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4"/>
    <p:restoredTop sz="94749"/>
  </p:normalViewPr>
  <p:slideViewPr>
    <p:cSldViewPr snapToGrid="0">
      <p:cViewPr>
        <p:scale>
          <a:sx n="136" d="100"/>
          <a:sy n="136" d="100"/>
        </p:scale>
        <p:origin x="15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9068D0B3-9BB2-A3CC-7044-9795B918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0C528200-23C1-3441-F7A8-02C746001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895F48C0-5BDE-DC13-9708-25C90433B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2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FDCAD47B-DE9D-AF8D-54E6-DD2178FA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D4CCFF79-CC3B-3DCA-CA54-2AAA3F3A33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F1C9875-B3F1-CDBE-4ED8-7659F3C8B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88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6F5DC876-A229-305D-1252-5847A4E2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CD4E6FC6-58D7-BADD-7276-1FBE734C3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D99FBDCF-8D5D-4CE4-959E-DBC985FE2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98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9F38FCB8-81DF-5F7D-8FDC-D4D4F917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0A01269D-F200-F4C4-2524-08573D376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0794DEB5-9B8C-1E1F-A1EA-8AD1E6D36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7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79A5A9AA-2E13-64D1-2476-43AF758F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CE825C15-50C0-91C8-3ED0-4C2454A9F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79640327-782F-8DF3-2E56-83C383764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9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B9619B24-4D6D-2445-19BB-CEF15BA63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A98DFDB9-A81D-1A2A-5898-961F1E992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F64F3450-F575-BEC1-1012-2FB918D28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72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FF73BB82-DE02-4D32-3594-D5CA5F61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B78AD39B-160A-D50A-626C-C1CF1B931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5D67FB15-F2BC-AD48-A73F-9CF41A423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9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7BD02F2A-6C3C-26A3-20DC-1E32C04B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A91CE526-E4DF-1F84-9F47-79B33BA60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641BAACD-67EE-F035-057F-09B1CCE67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79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E36A1EB5-BE14-6392-6E03-F87292BE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915B1B29-DC1D-1432-6899-38A54947D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8F890FCB-32CB-CEE6-BDFC-76A0312D1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62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1DC074CF-3F60-A3F4-ABDE-3A51AA0A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BB5B1CD0-CF48-B854-EC57-2450078915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FCE9D891-133C-C79A-E4BF-6BD402897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2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E36A1EB5-BE14-6392-6E03-F87292BE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915B1B29-DC1D-1432-6899-38A54947D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8F890FCB-32CB-CEE6-BDFC-76A0312D1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174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608AED42-B473-336E-B07D-26BFA1C33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3363FB25-2362-3A2B-F3AF-D6835B176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081052C-B2C5-A9AF-31A2-97ED96BDE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898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66535260-F20C-F6FA-789C-838DE915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DC95BB82-303B-6E93-A79F-EE19C316F4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2A6CCE36-AAE7-D95E-5961-353729BE0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335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A7EFA9A4-AEC3-9789-AD66-7F45F3B0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3976D6F9-1130-B780-D3F7-B1142F3AC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7323D81C-34C7-F417-47C5-7A00578D9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44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F17D5D0-67CF-BB75-9B87-C560E997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BDFB7398-B3A9-A61A-552B-BE5FF89C6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6A898EDE-BC9C-AACE-B7F3-DDB53CCD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44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36DBDFCA-5A71-B4C1-28C9-730847EF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28D7A175-AFD2-1C1A-3E63-55A3DCFFE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6240134A-0D6F-4CCD-91BA-F3ACD065E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90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1FF1524B-01C7-C904-E060-11D53E7E5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2CEEA432-3B0A-68FE-0AC0-0E02B0F90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5FE8FED1-DF82-A8FE-5B32-1AB66BB16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88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EA1481D0-518A-D439-C924-1CBF2FE9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8EF0A23F-54F6-895F-28A5-58F49D9EE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AC6DA189-7955-4BFE-F102-20137CF71C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4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E1019892-7E99-54AC-CCFC-9CE5D6A4C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73A49CE0-A286-4943-E5F7-EDF0513B2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DFA0F7DC-30C0-7667-2BD5-5AB2A90EB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50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D247618A-EE63-EAB1-1332-275283A3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50FE9D3B-C6F4-B249-5FF5-EF0E537E72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43879990-7133-7F54-52F6-5DC790B59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41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7784D2A0-F831-C31F-FABC-523745B1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81894617-5D63-6F42-CB60-6E6BEEE1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B3EAFE64-A1F2-C189-A598-7B4426797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274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D6221EEB-0AC4-DFD8-CF6F-C1E359F4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6E98246A-C270-505E-0A50-0F2E9627C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070C6289-6882-E7B1-F6AE-C0910F274C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415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A898A575-99F4-8894-DD4D-4A68AAE5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E1CB4AB4-B4F2-0A19-6E9C-E7FBFB58F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CCF82D78-FCB4-3A13-535E-26A5BD75A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075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03E5F50B-E991-C613-1A84-CBA48EB60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23211FEA-ACD7-A051-877B-86D688BE8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D69C82E9-C625-2B5E-D750-CFE6FDC28A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319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10A77F81-8815-FC84-ADDF-C58DADF3E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FAF8ECDE-77A5-3089-D74F-6558681765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24F948A-8C94-9E6D-A6FD-EE158CCC3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23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43758B21-078D-9527-FCE9-A1BCE899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10E7D413-9C1D-0C65-FC0B-DE3BA8ED7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7A83D2BA-2606-2BA6-674F-72DF3C847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6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7D94ED5D-84AC-A1FB-20CE-9674E8E1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1EE4D8D2-1062-226F-E54B-76770E38DB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BBDF5856-91F5-8532-816E-F9EA9673D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945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F8647B2C-E58E-3FC5-EEBA-9BB8DFF4C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8D26A48F-D952-68E7-1722-B8F2BB2AC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BBCDA216-3472-7417-90D6-6A0AB5370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725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633F5B92-B13B-BD46-5DC3-A1AB852C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04DF0929-384F-727E-0B21-5696F45D6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05EA543-590F-A4C5-F676-967B03E21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6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35B3186-131A-3274-D866-F7BDBEE6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10955223-16F4-DF18-C0A4-9D9A464A3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C078BA64-326F-18F1-281A-DD745354F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03DDB855-6461-40D1-5AA5-964FB2AA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A86E9F0E-ACD3-802D-F927-68F5E0C01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49E450F3-0C1E-7B62-184C-25E90DB50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82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8025A14-CF66-FEB1-FCC2-D2EB2A6CF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DC9AF47D-978D-22F8-4F5F-901F094D5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C208FF6F-D8F1-FE4D-E808-60FE65E9E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866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22D23AFD-EBAE-C96B-DB8E-9EB0938D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D6F8C6BE-0D30-9453-5C01-0AB4F638E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F90A85D-DD3D-6B86-AA24-353659F89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49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3866CDFF-93E0-FF1F-E1C6-D4F4861B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09F22698-65EF-77AF-8F7F-4F25527FE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FAE9EBCD-501F-EE64-4092-5BCBCB4B9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22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27C06C04-610C-1B68-AD08-2393D12F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3B4418EF-5322-0EBE-97F0-4A914C105B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C9A99CFB-1C75-2ECC-D1BB-08ACA3519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609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95440BA8-7F12-7F76-B930-9EB0E442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43363FC5-AD4F-17F4-DAD9-5A1031C794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0E0B3C73-12DB-BDAE-FF1A-A150711CE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53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4AF61439-B463-7EB9-5656-2BDD71C6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8D1EB5B8-9F06-59BD-5AD5-3423C2B2C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4FC780E6-FEF2-26B1-3B80-4C638DF5B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98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204EA35E-0F3F-21A9-6831-01B3528E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0A62E702-6BD4-22BF-28C3-C36F81179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9F8C523C-9815-F7CB-370D-2AB6FA33D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35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>
          <a:extLst>
            <a:ext uri="{FF2B5EF4-FFF2-40B4-BE49-F238E27FC236}">
              <a16:creationId xmlns:a16="http://schemas.microsoft.com/office/drawing/2014/main" id="{0600F669-4462-12A4-E07F-68C03548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a3d063a2b_0_52:notes">
            <a:extLst>
              <a:ext uri="{FF2B5EF4-FFF2-40B4-BE49-F238E27FC236}">
                <a16:creationId xmlns:a16="http://schemas.microsoft.com/office/drawing/2014/main" id="{F38D0A2C-8C5A-DE9E-35B8-B02830274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a3d063a2b_0_52:notes">
            <a:extLst>
              <a:ext uri="{FF2B5EF4-FFF2-40B4-BE49-F238E27FC236}">
                <a16:creationId xmlns:a16="http://schemas.microsoft.com/office/drawing/2014/main" id="{CB6031EC-F55A-2CD5-5802-A5FA9C5E0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280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>
          <a:extLst>
            <a:ext uri="{FF2B5EF4-FFF2-40B4-BE49-F238E27FC236}">
              <a16:creationId xmlns:a16="http://schemas.microsoft.com/office/drawing/2014/main" id="{3E980A1D-17BA-6160-E5E4-2D0BF2991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a3d063a2b_0_52:notes">
            <a:extLst>
              <a:ext uri="{FF2B5EF4-FFF2-40B4-BE49-F238E27FC236}">
                <a16:creationId xmlns:a16="http://schemas.microsoft.com/office/drawing/2014/main" id="{DF1DD576-2DB7-4415-67E6-E5B91988C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a3d063a2b_0_52:notes">
            <a:extLst>
              <a:ext uri="{FF2B5EF4-FFF2-40B4-BE49-F238E27FC236}">
                <a16:creationId xmlns:a16="http://schemas.microsoft.com/office/drawing/2014/main" id="{3995AD64-6E1A-F9C1-3661-BEDCC26B7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27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16A46694-962C-E996-4DB2-25C07B51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ABF73284-5E32-9FC8-AAB0-1063AF2BC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7CA1434E-1606-C853-DDD3-E7CD95704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20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F8B5B0AC-0D93-C52C-0B9D-E9D8E0D1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0D5813C6-EA14-350A-CEA6-AAC211656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CF1438FE-FF1E-E8BA-F30F-24583696D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22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D9442D24-9328-0304-26B8-40CE2F48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EE877844-8910-37F6-553E-678C7F871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9E49FF89-A00C-C459-9DF8-6108341CE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6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A9B36B0D-B690-91D5-BE4E-7279EE6F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a3d063a2b_0_31:notes">
            <a:extLst>
              <a:ext uri="{FF2B5EF4-FFF2-40B4-BE49-F238E27FC236}">
                <a16:creationId xmlns:a16="http://schemas.microsoft.com/office/drawing/2014/main" id="{4756FB7C-EA59-9C88-34EC-E12D0AC33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a3d063a2b_0_31:notes">
            <a:extLst>
              <a:ext uri="{FF2B5EF4-FFF2-40B4-BE49-F238E27FC236}">
                <a16:creationId xmlns:a16="http://schemas.microsoft.com/office/drawing/2014/main" id="{0CA74ABF-AB5B-E827-37F8-883091F87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46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>
          <a:extLst>
            <a:ext uri="{FF2B5EF4-FFF2-40B4-BE49-F238E27FC236}">
              <a16:creationId xmlns:a16="http://schemas.microsoft.com/office/drawing/2014/main" id="{F8B5B0AC-0D93-C52C-0B9D-E9D8E0D1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e2869b1e1_0_0:notes">
            <a:extLst>
              <a:ext uri="{FF2B5EF4-FFF2-40B4-BE49-F238E27FC236}">
                <a16:creationId xmlns:a16="http://schemas.microsoft.com/office/drawing/2014/main" id="{0D5813C6-EA14-350A-CEA6-AAC211656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e2869b1e1_0_0:notes">
            <a:extLst>
              <a:ext uri="{FF2B5EF4-FFF2-40B4-BE49-F238E27FC236}">
                <a16:creationId xmlns:a16="http://schemas.microsoft.com/office/drawing/2014/main" id="{CF1438FE-FF1E-E8BA-F30F-24583696D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4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oogle Shape;36;p2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7" name="Google Shape;37;p2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3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320400" y="2101475"/>
            <a:ext cx="3946800" cy="14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1320400" y="3589700"/>
            <a:ext cx="39468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97" name="Google Shape;97;p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123;p4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24" name="Google Shape;124;p4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20000" y="1514050"/>
            <a:ext cx="77040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40" name="Google Shape;140;p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5"/>
          <p:cNvSpPr txBox="1">
            <a:spLocks noGrp="1"/>
          </p:cNvSpPr>
          <p:nvPr>
            <p:ph type="subTitle" idx="1"/>
          </p:nvPr>
        </p:nvSpPr>
        <p:spPr>
          <a:xfrm>
            <a:off x="1290750" y="287314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2"/>
          </p:nvPr>
        </p:nvSpPr>
        <p:spPr>
          <a:xfrm>
            <a:off x="4945625" y="287314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3"/>
          </p:nvPr>
        </p:nvSpPr>
        <p:spPr>
          <a:xfrm>
            <a:off x="1290750" y="3182195"/>
            <a:ext cx="29076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4"/>
          </p:nvPr>
        </p:nvSpPr>
        <p:spPr>
          <a:xfrm>
            <a:off x="4945625" y="3182195"/>
            <a:ext cx="29076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86" name="Google Shape;186;p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13" name="Google Shape;213;p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41" name="Google Shape;541;p1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7" name="Google Shape;567;p1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68" name="Google Shape;568;p1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69" name="Google Shape;569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1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75" name="Google Shape;575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0" name="Google Shape;580;p16"/>
          <p:cNvSpPr txBox="1">
            <a:spLocks noGrp="1"/>
          </p:cNvSpPr>
          <p:nvPr>
            <p:ph type="subTitle" idx="1"/>
          </p:nvPr>
        </p:nvSpPr>
        <p:spPr>
          <a:xfrm>
            <a:off x="1908800" y="249642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6"/>
          <p:cNvSpPr txBox="1">
            <a:spLocks noGrp="1"/>
          </p:cNvSpPr>
          <p:nvPr>
            <p:ph type="subTitle" idx="2"/>
          </p:nvPr>
        </p:nvSpPr>
        <p:spPr>
          <a:xfrm>
            <a:off x="5687849" y="249642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6"/>
          <p:cNvSpPr txBox="1">
            <a:spLocks noGrp="1"/>
          </p:cNvSpPr>
          <p:nvPr>
            <p:ph type="subTitle" idx="3"/>
          </p:nvPr>
        </p:nvSpPr>
        <p:spPr>
          <a:xfrm>
            <a:off x="1908800" y="386167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6"/>
          <p:cNvSpPr txBox="1">
            <a:spLocks noGrp="1"/>
          </p:cNvSpPr>
          <p:nvPr>
            <p:ph type="subTitle" idx="4"/>
          </p:nvPr>
        </p:nvSpPr>
        <p:spPr>
          <a:xfrm>
            <a:off x="5687849" y="3861677"/>
            <a:ext cx="23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6"/>
          <p:cNvSpPr txBox="1">
            <a:spLocks noGrp="1"/>
          </p:cNvSpPr>
          <p:nvPr>
            <p:ph type="title" hasCustomPrompt="1"/>
          </p:nvPr>
        </p:nvSpPr>
        <p:spPr>
          <a:xfrm>
            <a:off x="1074761" y="1987721"/>
            <a:ext cx="7335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5" name="Google Shape;585;p16"/>
          <p:cNvSpPr txBox="1">
            <a:spLocks noGrp="1"/>
          </p:cNvSpPr>
          <p:nvPr>
            <p:ph type="title" idx="5" hasCustomPrompt="1"/>
          </p:nvPr>
        </p:nvSpPr>
        <p:spPr>
          <a:xfrm>
            <a:off x="1074761" y="3351821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6"/>
          <p:cNvSpPr txBox="1">
            <a:spLocks noGrp="1"/>
          </p:cNvSpPr>
          <p:nvPr>
            <p:ph type="title" idx="6" hasCustomPrompt="1"/>
          </p:nvPr>
        </p:nvSpPr>
        <p:spPr>
          <a:xfrm>
            <a:off x="4853776" y="1988358"/>
            <a:ext cx="731400" cy="44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16"/>
          <p:cNvSpPr txBox="1">
            <a:spLocks noGrp="1"/>
          </p:cNvSpPr>
          <p:nvPr>
            <p:ph type="title" idx="7" hasCustomPrompt="1"/>
          </p:nvPr>
        </p:nvSpPr>
        <p:spPr>
          <a:xfrm>
            <a:off x="4853776" y="3351822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8" name="Google Shape;588;p16"/>
          <p:cNvSpPr txBox="1">
            <a:spLocks noGrp="1"/>
          </p:cNvSpPr>
          <p:nvPr>
            <p:ph type="subTitle" idx="8"/>
          </p:nvPr>
        </p:nvSpPr>
        <p:spPr>
          <a:xfrm>
            <a:off x="1908800" y="185698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9" name="Google Shape;589;p16"/>
          <p:cNvSpPr txBox="1">
            <a:spLocks noGrp="1"/>
          </p:cNvSpPr>
          <p:nvPr>
            <p:ph type="subTitle" idx="9"/>
          </p:nvPr>
        </p:nvSpPr>
        <p:spPr>
          <a:xfrm>
            <a:off x="1908800" y="322233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0" name="Google Shape;590;p16"/>
          <p:cNvSpPr txBox="1">
            <a:spLocks noGrp="1"/>
          </p:cNvSpPr>
          <p:nvPr>
            <p:ph type="subTitle" idx="13"/>
          </p:nvPr>
        </p:nvSpPr>
        <p:spPr>
          <a:xfrm>
            <a:off x="5687849" y="1856989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1" name="Google Shape;591;p16"/>
          <p:cNvSpPr txBox="1">
            <a:spLocks noGrp="1"/>
          </p:cNvSpPr>
          <p:nvPr>
            <p:ph type="subTitle" idx="14"/>
          </p:nvPr>
        </p:nvSpPr>
        <p:spPr>
          <a:xfrm>
            <a:off x="5687849" y="3222336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2" name="Google Shape;592;p16"/>
          <p:cNvSpPr txBox="1">
            <a:spLocks noGrp="1"/>
          </p:cNvSpPr>
          <p:nvPr>
            <p:ph type="title" idx="15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1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86" name="Google Shape;686;p1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2" name="Google Shape;712;p1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713" name="Google Shape;713;p1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714" name="Google Shape;714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1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5" name="Google Shape;725;p19"/>
          <p:cNvGrpSpPr/>
          <p:nvPr/>
        </p:nvGrpSpPr>
        <p:grpSpPr>
          <a:xfrm>
            <a:off x="7359430" y="819685"/>
            <a:ext cx="1132714" cy="1645290"/>
            <a:chOff x="7359430" y="819685"/>
            <a:chExt cx="1132714" cy="1645290"/>
          </a:xfrm>
        </p:grpSpPr>
        <p:sp>
          <p:nvSpPr>
            <p:cNvPr id="726" name="Google Shape;726;p19"/>
            <p:cNvSpPr/>
            <p:nvPr/>
          </p:nvSpPr>
          <p:spPr>
            <a:xfrm rot="3600003">
              <a:off x="7508612" y="974409"/>
              <a:ext cx="834351" cy="826229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 rot="3600020">
              <a:off x="7893347" y="1918241"/>
              <a:ext cx="465027" cy="460495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0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30" name="Google Shape;730;p20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0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0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20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20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20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20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20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20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20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20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20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0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0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0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20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20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20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20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20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0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20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20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20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20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20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6" name="Google Shape;756;p20"/>
          <p:cNvGrpSpPr/>
          <p:nvPr/>
        </p:nvGrpSpPr>
        <p:grpSpPr>
          <a:xfrm>
            <a:off x="626050" y="427300"/>
            <a:ext cx="8197400" cy="4593724"/>
            <a:chOff x="-280802" y="20880"/>
            <a:chExt cx="10622522" cy="5952733"/>
          </a:xfrm>
        </p:grpSpPr>
        <p:sp>
          <p:nvSpPr>
            <p:cNvPr id="757" name="Google Shape;757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20"/>
          <p:cNvGrpSpPr/>
          <p:nvPr/>
        </p:nvGrpSpPr>
        <p:grpSpPr>
          <a:xfrm>
            <a:off x="473650" y="274900"/>
            <a:ext cx="8197400" cy="4593724"/>
            <a:chOff x="-280802" y="20880"/>
            <a:chExt cx="10622522" cy="5952733"/>
          </a:xfrm>
        </p:grpSpPr>
        <p:sp>
          <p:nvSpPr>
            <p:cNvPr id="763" name="Google Shape;763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527566" y="3702226"/>
            <a:ext cx="1212401" cy="1240945"/>
            <a:chOff x="8264880" y="1119240"/>
            <a:chExt cx="1865520" cy="1909440"/>
          </a:xfrm>
        </p:grpSpPr>
        <p:sp>
          <p:nvSpPr>
            <p:cNvPr id="769" name="Google Shape;769;p20"/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62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4"/>
          <p:cNvSpPr txBox="1">
            <a:spLocks noGrp="1"/>
          </p:cNvSpPr>
          <p:nvPr>
            <p:ph type="ctrTitle"/>
          </p:nvPr>
        </p:nvSpPr>
        <p:spPr>
          <a:xfrm>
            <a:off x="1367155" y="882595"/>
            <a:ext cx="6409690" cy="2751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tx1"/>
                </a:solidFill>
              </a:rPr>
              <a:t>AirBnB</a:t>
            </a:r>
            <a:r>
              <a:rPr lang="en-US" sz="4800" dirty="0">
                <a:solidFill>
                  <a:schemeClr val="tx1"/>
                </a:solidFill>
              </a:rPr>
              <a:t> Listing Bangkok Data Analysis</a:t>
            </a:r>
            <a:endParaRPr lang="en-ID" sz="4800" dirty="0">
              <a:solidFill>
                <a:schemeClr val="tx1"/>
              </a:solidFill>
            </a:endParaRPr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1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Project – Sean Kristian Anderson</a:t>
            </a:r>
            <a:endParaRPr dirty="0"/>
          </a:p>
        </p:txBody>
      </p:sp>
      <p:grpSp>
        <p:nvGrpSpPr>
          <p:cNvPr id="787" name="Google Shape;787;p24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788" name="Google Shape;788;p24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789" name="Google Shape;789;p24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24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796" name="Google Shape;796;p24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4374" extrusionOk="0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146" extrusionOk="0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837" extrusionOk="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5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79" extrusionOk="0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24"/>
            <p:cNvGrpSpPr/>
            <p:nvPr/>
          </p:nvGrpSpPr>
          <p:grpSpPr>
            <a:xfrm>
              <a:off x="3704573" y="-233231"/>
              <a:ext cx="1408745" cy="850581"/>
              <a:chOff x="3704573" y="-233231"/>
              <a:chExt cx="1408745" cy="850581"/>
            </a:xfrm>
          </p:grpSpPr>
          <p:sp>
            <p:nvSpPr>
              <p:cNvPr id="804" name="Google Shape;804;p24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4764C9A7-29D3-0F9B-737B-C1DC4BA0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F1A2234E-2EF0-D1F8-395B-B167B697486A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2A288-A452-16D3-CD6C-54729B4F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14" y="750930"/>
            <a:ext cx="3891633" cy="403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1FD21-E008-B51F-0695-31583A10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9" y="750930"/>
            <a:ext cx="4051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68E79499-CE6F-DCFF-22B8-F6A6583B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E01079AB-E95F-EC2A-5918-C26DDC60575C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57E62-F978-DA1F-0077-DAA31407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1" y="761575"/>
            <a:ext cx="8115152" cy="1613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B8E27-9248-F7D7-F91A-BAB33D1AA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0" y="2394409"/>
            <a:ext cx="5996933" cy="24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1882890D-9F61-74DF-B39D-926251897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19EE4B8E-16A8-B0F7-DCA4-0F28A871185E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DFF4F-09E5-69B8-7DF6-8C4C9CF9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6" y="761575"/>
            <a:ext cx="4879419" cy="4073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49B3F-81EF-86DD-C691-113741B1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5" y="761575"/>
            <a:ext cx="3227398" cy="1445967"/>
          </a:xfrm>
          <a:prstGeom prst="rect">
            <a:avLst/>
          </a:prstGeom>
        </p:spPr>
      </p:pic>
      <p:sp>
        <p:nvSpPr>
          <p:cNvPr id="7" name="Google Shape;893;p30">
            <a:extLst>
              <a:ext uri="{FF2B5EF4-FFF2-40B4-BE49-F238E27FC236}">
                <a16:creationId xmlns:a16="http://schemas.microsoft.com/office/drawing/2014/main" id="{29BECED9-4D78-EEDA-995D-571BA8ECBF65}"/>
              </a:ext>
            </a:extLst>
          </p:cNvPr>
          <p:cNvSpPr txBox="1">
            <a:spLocks/>
          </p:cNvSpPr>
          <p:nvPr/>
        </p:nvSpPr>
        <p:spPr>
          <a:xfrm>
            <a:off x="552384" y="2270202"/>
            <a:ext cx="3159811" cy="85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Last Review and Reviews Per Month type is </a:t>
            </a:r>
            <a:r>
              <a:rPr lang="en-ID" b="1" dirty="0">
                <a:latin typeface="Days One"/>
                <a:ea typeface="Days One"/>
                <a:cs typeface="Days One"/>
                <a:sym typeface="Days One"/>
              </a:rPr>
              <a:t>MAR (Missing at Random)</a:t>
            </a:r>
            <a:endParaRPr lang="en-ID" dirty="0">
              <a:latin typeface="Days One"/>
              <a:ea typeface="Days One"/>
              <a:cs typeface="Days One"/>
              <a:sym typeface="Days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EA7E8-637A-9E0C-7FBC-32B548B4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14" y="3074515"/>
            <a:ext cx="3159811" cy="13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9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78D04D0B-B0C7-323E-338D-75ADC284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7CBE8594-06D8-1612-B32A-18A5ED7615CB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93;p30">
            <a:extLst>
              <a:ext uri="{FF2B5EF4-FFF2-40B4-BE49-F238E27FC236}">
                <a16:creationId xmlns:a16="http://schemas.microsoft.com/office/drawing/2014/main" id="{97D235F7-B392-741C-E2E2-1B5E9CA185EE}"/>
              </a:ext>
            </a:extLst>
          </p:cNvPr>
          <p:cNvSpPr txBox="1">
            <a:spLocks/>
          </p:cNvSpPr>
          <p:nvPr/>
        </p:nvSpPr>
        <p:spPr>
          <a:xfrm>
            <a:off x="552384" y="3363058"/>
            <a:ext cx="8039232" cy="5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Name type is </a:t>
            </a:r>
            <a:r>
              <a:rPr lang="en-ID" b="1" dirty="0">
                <a:latin typeface="Days One"/>
                <a:ea typeface="Days One"/>
                <a:cs typeface="Days One"/>
                <a:sym typeface="Days One"/>
              </a:rPr>
              <a:t>MCAR (Missing Completely at Random) 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since no logical or visible connection and the null percentage is negligible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17790-20D2-D7BA-E1EE-03989D7E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84" y="762262"/>
            <a:ext cx="3149397" cy="724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EB649E-0E55-8CA4-183F-1F88D536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4" y="1486542"/>
            <a:ext cx="8039232" cy="183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23908-C50D-20E3-D315-7F137CB35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84" y="3967068"/>
            <a:ext cx="4138246" cy="8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50EA55C7-F251-173C-C7E1-885428BBD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D9930DA3-D8B2-9E2C-4AA6-34291C7944FD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93;p30">
            <a:extLst>
              <a:ext uri="{FF2B5EF4-FFF2-40B4-BE49-F238E27FC236}">
                <a16:creationId xmlns:a16="http://schemas.microsoft.com/office/drawing/2014/main" id="{F5758C4D-D210-3645-D6C9-0DFC4306BEE4}"/>
              </a:ext>
            </a:extLst>
          </p:cNvPr>
          <p:cNvSpPr txBox="1">
            <a:spLocks/>
          </p:cNvSpPr>
          <p:nvPr/>
        </p:nvSpPr>
        <p:spPr>
          <a:xfrm>
            <a:off x="552384" y="3031003"/>
            <a:ext cx="8039232" cy="5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Host Name type is </a:t>
            </a:r>
            <a:r>
              <a:rPr lang="en-ID" b="1" dirty="0">
                <a:latin typeface="Days One"/>
                <a:ea typeface="Days One"/>
                <a:cs typeface="Days One"/>
                <a:sym typeface="Days One"/>
              </a:rPr>
              <a:t>MAR (Missing at Random)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 because for each host name has unique host 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560D7-AFDE-BA53-37F6-D0435871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84" y="761575"/>
            <a:ext cx="53975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720EA-8414-A69D-DD7C-9CB276FC1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4" y="2175405"/>
            <a:ext cx="8039232" cy="80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54356-D83F-5A84-5C71-EEE5FA32A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84" y="3642304"/>
            <a:ext cx="5651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5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5F00F90C-87EA-D939-E9D7-C40BBD5D1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546ADE3A-121E-CCE6-63B2-A92AD88FE5EE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88BD-5198-E175-A4FB-E7CF0250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6" y="750478"/>
            <a:ext cx="6096000" cy="158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B6448-52BD-759C-2C06-7E23DEB3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6" y="2345637"/>
            <a:ext cx="7772400" cy="17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0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AE2B39AA-D022-8953-E323-9305D1A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6A5A6718-C9F1-8670-1A23-06907D5FF485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4C8882-9CC2-920E-D716-0E8A1608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6" y="750478"/>
            <a:ext cx="6096000" cy="158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BA2A2-53FA-7C70-1D04-227367A1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6" y="2345637"/>
            <a:ext cx="7772400" cy="17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9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29BA6CE8-4751-E169-5E29-CB817786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2EFFF2A1-E3A9-E9BD-03C1-E85652D1FEB6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B24FF-1D8D-030A-0566-ED049E68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6" y="751108"/>
            <a:ext cx="5364983" cy="3307284"/>
          </a:xfrm>
          <a:prstGeom prst="rect">
            <a:avLst/>
          </a:prstGeom>
        </p:spPr>
      </p:pic>
      <p:sp>
        <p:nvSpPr>
          <p:cNvPr id="5" name="Google Shape;893;p30">
            <a:extLst>
              <a:ext uri="{FF2B5EF4-FFF2-40B4-BE49-F238E27FC236}">
                <a16:creationId xmlns:a16="http://schemas.microsoft.com/office/drawing/2014/main" id="{17876CCF-DAA5-1172-28AC-25CDAED0460D}"/>
              </a:ext>
            </a:extLst>
          </p:cNvPr>
          <p:cNvSpPr txBox="1">
            <a:spLocks/>
          </p:cNvSpPr>
          <p:nvPr/>
        </p:nvSpPr>
        <p:spPr>
          <a:xfrm>
            <a:off x="536196" y="4113145"/>
            <a:ext cx="8039232" cy="5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Original </a:t>
            </a:r>
            <a:r>
              <a:rPr lang="en-ID" dirty="0" err="1">
                <a:latin typeface="Days One"/>
                <a:ea typeface="Days One"/>
                <a:cs typeface="Days One"/>
                <a:sym typeface="Days One"/>
              </a:rPr>
              <a:t>cleanedDfShape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 : (15.854, 17)</a:t>
            </a:r>
          </a:p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Cleaned </a:t>
            </a:r>
            <a:r>
              <a:rPr lang="en-ID" dirty="0" err="1">
                <a:latin typeface="Days One"/>
                <a:ea typeface="Days One"/>
                <a:cs typeface="Days One"/>
                <a:sym typeface="Days One"/>
              </a:rPr>
              <a:t>cleanedDfShape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: (15.845, 17)</a:t>
            </a:r>
          </a:p>
        </p:txBody>
      </p:sp>
    </p:spTree>
    <p:extLst>
      <p:ext uri="{BB962C8B-B14F-4D97-AF65-F5344CB8AC3E}">
        <p14:creationId xmlns:p14="http://schemas.microsoft.com/office/powerpoint/2010/main" val="143784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3E15E763-E477-F269-9C1B-D79CB593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9B12945F-7147-FEA2-E227-45C75F28FA92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BCC23-3D67-0338-DD40-ED1B455A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6" y="751108"/>
            <a:ext cx="5364983" cy="3307284"/>
          </a:xfrm>
          <a:prstGeom prst="rect">
            <a:avLst/>
          </a:prstGeom>
        </p:spPr>
      </p:pic>
      <p:sp>
        <p:nvSpPr>
          <p:cNvPr id="5" name="Google Shape;893;p30">
            <a:extLst>
              <a:ext uri="{FF2B5EF4-FFF2-40B4-BE49-F238E27FC236}">
                <a16:creationId xmlns:a16="http://schemas.microsoft.com/office/drawing/2014/main" id="{F675A973-6D35-CB3A-EE80-274838E54562}"/>
              </a:ext>
            </a:extLst>
          </p:cNvPr>
          <p:cNvSpPr txBox="1">
            <a:spLocks/>
          </p:cNvSpPr>
          <p:nvPr/>
        </p:nvSpPr>
        <p:spPr>
          <a:xfrm>
            <a:off x="536196" y="4113145"/>
            <a:ext cx="8039232" cy="55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Original </a:t>
            </a:r>
            <a:r>
              <a:rPr lang="en-ID" dirty="0" err="1">
                <a:latin typeface="Days One"/>
                <a:ea typeface="Days One"/>
                <a:cs typeface="Days One"/>
                <a:sym typeface="Days One"/>
              </a:rPr>
              <a:t>cleanedDfShape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 : (15.854, 17)</a:t>
            </a:r>
          </a:p>
          <a:p>
            <a:pPr marL="0" indent="0">
              <a:buFont typeface="Lato"/>
              <a:buNone/>
            </a:pP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Cleaned </a:t>
            </a:r>
            <a:r>
              <a:rPr lang="en-ID" dirty="0" err="1">
                <a:latin typeface="Days One"/>
                <a:ea typeface="Days One"/>
                <a:cs typeface="Days One"/>
                <a:sym typeface="Days One"/>
              </a:rPr>
              <a:t>cleanedDfShape</a:t>
            </a:r>
            <a:r>
              <a:rPr lang="en-ID" dirty="0">
                <a:latin typeface="Days One"/>
                <a:ea typeface="Days One"/>
                <a:cs typeface="Days One"/>
                <a:sym typeface="Days One"/>
              </a:rPr>
              <a:t>: (15.845, 17)</a:t>
            </a:r>
          </a:p>
        </p:txBody>
      </p:sp>
    </p:spTree>
    <p:extLst>
      <p:ext uri="{BB962C8B-B14F-4D97-AF65-F5344CB8AC3E}">
        <p14:creationId xmlns:p14="http://schemas.microsoft.com/office/powerpoint/2010/main" val="393511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558D893E-8FD1-E601-66F0-F012DB0C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E16768C2-EF08-C6B2-5E7A-9539CD24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399" y="2101475"/>
            <a:ext cx="4291924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E3C6DDE9-598D-B8B7-E64A-B809E2CF1C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3830337F-753C-C8B6-0F23-D2C0D6645857}"/>
              </a:ext>
            </a:extLst>
          </p:cNvPr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A56A4DA9-9D21-61DE-29E8-3CE565953DE3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A19A9EB4-228D-B9DC-166D-07628A054B93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30293CD5-52BD-B84B-A695-C7392D750FE1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151449A0-0773-F835-E64E-D0A3A683E778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C2A727FC-29C1-E16B-B8BF-4FDA90DFE989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3A42E3F7-1448-391B-7CA9-7513F11D3A2D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27463A73-1CC0-9C2D-A293-A9DEEF8F68E8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B556EA6B-F14E-ABC3-3187-E3D8358A76BB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957F535B-8010-9F15-9917-F318C778B074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AF8A00A8-36AF-CBCA-3CEE-12CA162B78E3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FCAF315D-A3BB-7216-C39C-EAFA095216CF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>
                <a:extLst>
                  <a:ext uri="{FF2B5EF4-FFF2-40B4-BE49-F238E27FC236}">
                    <a16:creationId xmlns:a16="http://schemas.microsoft.com/office/drawing/2014/main" id="{B79553A0-B8FB-F392-6AAF-BAF948D7202C}"/>
                  </a:ext>
                </a:extLst>
              </p:cNvPr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>
                <a:extLst>
                  <a:ext uri="{FF2B5EF4-FFF2-40B4-BE49-F238E27FC236}">
                    <a16:creationId xmlns:a16="http://schemas.microsoft.com/office/drawing/2014/main" id="{F0E93A1C-CFFE-B28B-0E72-B9BCC2BB55AB}"/>
                  </a:ext>
                </a:extLst>
              </p:cNvPr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>
                <a:extLst>
                  <a:ext uri="{FF2B5EF4-FFF2-40B4-BE49-F238E27FC236}">
                    <a16:creationId xmlns:a16="http://schemas.microsoft.com/office/drawing/2014/main" id="{5150F7D8-3FBB-06D9-3274-66634F76517D}"/>
                  </a:ext>
                </a:extLst>
              </p:cNvPr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8B5D1B20-BF7F-AFB6-4F5A-E4E40EDAAE07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43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6"/>
          <p:cNvSpPr txBox="1">
            <a:spLocks noGrp="1"/>
          </p:cNvSpPr>
          <p:nvPr>
            <p:ph type="title" idx="15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Outline</a:t>
            </a:r>
            <a:endParaRPr dirty="0"/>
          </a:p>
        </p:txBody>
      </p:sp>
      <p:sp>
        <p:nvSpPr>
          <p:cNvPr id="825" name="Google Shape;825;p26"/>
          <p:cNvSpPr txBox="1">
            <a:spLocks noGrp="1"/>
          </p:cNvSpPr>
          <p:nvPr>
            <p:ph type="title"/>
          </p:nvPr>
        </p:nvSpPr>
        <p:spPr>
          <a:xfrm>
            <a:off x="1074761" y="1860550"/>
            <a:ext cx="733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title" idx="5"/>
          </p:nvPr>
        </p:nvSpPr>
        <p:spPr>
          <a:xfrm>
            <a:off x="1074761" y="2958903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title" idx="6"/>
          </p:nvPr>
        </p:nvSpPr>
        <p:spPr>
          <a:xfrm>
            <a:off x="4853776" y="1861187"/>
            <a:ext cx="7314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8" name="Google Shape;828;p26"/>
          <p:cNvSpPr txBox="1">
            <a:spLocks noGrp="1"/>
          </p:cNvSpPr>
          <p:nvPr>
            <p:ph type="title" idx="7"/>
          </p:nvPr>
        </p:nvSpPr>
        <p:spPr>
          <a:xfrm>
            <a:off x="4853776" y="2958904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9" name="Google Shape;829;p26"/>
          <p:cNvSpPr txBox="1">
            <a:spLocks noGrp="1"/>
          </p:cNvSpPr>
          <p:nvPr>
            <p:ph type="subTitle" idx="8"/>
          </p:nvPr>
        </p:nvSpPr>
        <p:spPr>
          <a:xfrm>
            <a:off x="1908800" y="1729818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830" name="Google Shape;830;p26"/>
          <p:cNvSpPr txBox="1">
            <a:spLocks noGrp="1"/>
          </p:cNvSpPr>
          <p:nvPr>
            <p:ph type="subTitle" idx="9"/>
          </p:nvPr>
        </p:nvSpPr>
        <p:spPr>
          <a:xfrm>
            <a:off x="1908800" y="2829421"/>
            <a:ext cx="1927909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831" name="Google Shape;831;p26"/>
          <p:cNvSpPr txBox="1">
            <a:spLocks noGrp="1"/>
          </p:cNvSpPr>
          <p:nvPr>
            <p:ph type="subTitle" idx="13"/>
          </p:nvPr>
        </p:nvSpPr>
        <p:spPr>
          <a:xfrm>
            <a:off x="5687849" y="1729818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832" name="Google Shape;832;p26"/>
          <p:cNvSpPr txBox="1">
            <a:spLocks noGrp="1"/>
          </p:cNvSpPr>
          <p:nvPr>
            <p:ph type="subTitle" idx="14"/>
          </p:nvPr>
        </p:nvSpPr>
        <p:spPr>
          <a:xfrm>
            <a:off x="5687849" y="2829418"/>
            <a:ext cx="23814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sp>
        <p:nvSpPr>
          <p:cNvPr id="833" name="Google Shape;833;p26"/>
          <p:cNvSpPr/>
          <p:nvPr/>
        </p:nvSpPr>
        <p:spPr>
          <a:xfrm>
            <a:off x="113525" y="1005538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26;p26">
            <a:extLst>
              <a:ext uri="{FF2B5EF4-FFF2-40B4-BE49-F238E27FC236}">
                <a16:creationId xmlns:a16="http://schemas.microsoft.com/office/drawing/2014/main" id="{0705AD3A-2426-B8AC-E8A9-3A508A03D5E3}"/>
              </a:ext>
            </a:extLst>
          </p:cNvPr>
          <p:cNvSpPr txBox="1">
            <a:spLocks/>
          </p:cNvSpPr>
          <p:nvPr/>
        </p:nvSpPr>
        <p:spPr>
          <a:xfrm>
            <a:off x="1074761" y="4057255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4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828;p26">
            <a:extLst>
              <a:ext uri="{FF2B5EF4-FFF2-40B4-BE49-F238E27FC236}">
                <a16:creationId xmlns:a16="http://schemas.microsoft.com/office/drawing/2014/main" id="{2BB3C2F9-1157-75FA-186F-60E38B518F3F}"/>
              </a:ext>
            </a:extLst>
          </p:cNvPr>
          <p:cNvSpPr txBox="1">
            <a:spLocks/>
          </p:cNvSpPr>
          <p:nvPr/>
        </p:nvSpPr>
        <p:spPr>
          <a:xfrm>
            <a:off x="4853776" y="4057256"/>
            <a:ext cx="7314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4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830;p26">
            <a:extLst>
              <a:ext uri="{FF2B5EF4-FFF2-40B4-BE49-F238E27FC236}">
                <a16:creationId xmlns:a16="http://schemas.microsoft.com/office/drawing/2014/main" id="{CC3C57E8-FF10-DB04-115D-C15FE609B36C}"/>
              </a:ext>
            </a:extLst>
          </p:cNvPr>
          <p:cNvSpPr txBox="1">
            <a:spLocks/>
          </p:cNvSpPr>
          <p:nvPr/>
        </p:nvSpPr>
        <p:spPr>
          <a:xfrm>
            <a:off x="1908800" y="3927773"/>
            <a:ext cx="1927909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dirty="0"/>
              <a:t>Data Analysis</a:t>
            </a:r>
          </a:p>
        </p:txBody>
      </p:sp>
      <p:sp>
        <p:nvSpPr>
          <p:cNvPr id="13" name="Google Shape;832;p26">
            <a:extLst>
              <a:ext uri="{FF2B5EF4-FFF2-40B4-BE49-F238E27FC236}">
                <a16:creationId xmlns:a16="http://schemas.microsoft.com/office/drawing/2014/main" id="{67B160C1-CE84-B806-7ECB-09FA4AE7F6B7}"/>
              </a:ext>
            </a:extLst>
          </p:cNvPr>
          <p:cNvSpPr txBox="1">
            <a:spLocks/>
          </p:cNvSpPr>
          <p:nvPr/>
        </p:nvSpPr>
        <p:spPr>
          <a:xfrm>
            <a:off x="5687848" y="3927770"/>
            <a:ext cx="2560101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dirty="0"/>
              <a:t>Conclusion and Recommendation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3E15E763-E477-F269-9C1B-D79CB593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9B12945F-7147-FEA2-E227-45C75F28FA92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0EBA3-3F03-D3AA-E78B-0186967B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6" y="752835"/>
            <a:ext cx="4318000" cy="113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25D15-0D1C-80D5-600B-1B9176B9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1" y="1883134"/>
            <a:ext cx="25146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5F4F1-6AE8-86DE-C160-545030DD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415" y="1883134"/>
            <a:ext cx="5505139" cy="28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22067397-BA2D-247E-4F2E-4FAE90D8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00B228E5-CA38-E0E7-60D9-21718AA21B1B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7DA7-A9D6-9C6C-A45E-3EF143F0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33" y="780815"/>
            <a:ext cx="4502477" cy="404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234016-04AB-F5C8-201D-7C94A7729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0" y="780815"/>
            <a:ext cx="3899162" cy="16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1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B247BFB7-8AF9-FA68-8189-A7CBF5F7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7404EA27-D58B-5EB8-228E-A6C51240280E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2C311-DC3D-98AD-E1A0-7A29D268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6" y="735290"/>
            <a:ext cx="5158031" cy="4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B2EA596D-A329-3EB7-ED6B-B17127EFB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3BC12099-F576-0A49-78FD-B115DA665A87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471A4-93DA-67AF-F469-147DD160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66" y="707008"/>
            <a:ext cx="3514328" cy="411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78F218-CC4E-7BBE-7A74-02CAB023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12" y="755650"/>
            <a:ext cx="4583062" cy="17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77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D9537902-BF2C-89BB-BA18-BB319022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A89F1712-D48B-F490-D287-00702AF5D892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CFFFD-BCB6-26CA-747F-67123E64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24" y="755649"/>
            <a:ext cx="4580511" cy="140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68ED6-2274-32E1-016B-A7B96CA9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035" y="755649"/>
            <a:ext cx="3430441" cy="40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C7F6CB3D-AC49-01E5-49D1-B0520085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BD6E61EC-6C1F-15CA-6C7A-25D254A7AB23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DC4B2-4821-B20C-3807-D1FE82EB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71" y="745769"/>
            <a:ext cx="3273196" cy="4054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44050-3E1C-66D0-91BF-392817063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6" y="755650"/>
            <a:ext cx="4781239" cy="198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95815-6089-9938-997E-156F0227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33" y="2828041"/>
            <a:ext cx="4781239" cy="9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7F3FAE93-3343-908E-7A4A-CD74D1A2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2780E6C6-465E-FAE9-8CFA-D916D13889B3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E0209-D789-DFB4-D061-8BA2C975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66" y="736337"/>
            <a:ext cx="8090496" cy="32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91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43375405-F928-3DFE-CB0C-EFDEC072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E6F9FF6C-34E8-2CE3-F38A-4BF18E28DA0D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C02FD-CCD6-DE27-3E00-18F3A2FE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0" y="726911"/>
            <a:ext cx="7463786" cy="40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8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07093542-B401-C236-7432-A31E2DCD7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526FE7E7-F0D0-513C-CE17-9471C8413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399" y="2101475"/>
            <a:ext cx="4106243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458EEBA7-5E5E-C9FE-B15F-5D1C155292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35DBF730-4B19-9F0E-EC52-25851346CEB0}"/>
              </a:ext>
            </a:extLst>
          </p:cNvPr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D3924C98-B7B3-7F7E-A8CF-4E47ECC2A0D9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1E8F4E07-00FF-9CD3-8B31-6B7FF90ECB78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23F54F90-A50C-A074-0827-DF205849E00B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DF812305-A3A0-899D-8E66-BDE538121941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23D05128-6AFE-0179-F0B9-2B7C75F392A7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99CF5BA8-37E4-467C-615D-30DFFBC6EE59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BFE24C85-0F0D-B540-F774-1C0C9B6E2AD0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0AA43286-252A-EF0B-1A38-CCF6DC5F4A5B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8E735D29-600B-73C5-5D89-806B3CF19262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AFA497F1-EE9A-598F-E704-4B410ED12FA7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16AA1425-BB5C-C7D2-1008-7B5B4B0841CA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>
                <a:extLst>
                  <a:ext uri="{FF2B5EF4-FFF2-40B4-BE49-F238E27FC236}">
                    <a16:creationId xmlns:a16="http://schemas.microsoft.com/office/drawing/2014/main" id="{ADF5F819-8AA9-3BD9-6E79-4DC692F362A4}"/>
                  </a:ext>
                </a:extLst>
              </p:cNvPr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>
                <a:extLst>
                  <a:ext uri="{FF2B5EF4-FFF2-40B4-BE49-F238E27FC236}">
                    <a16:creationId xmlns:a16="http://schemas.microsoft.com/office/drawing/2014/main" id="{6F8704A3-7C77-E8BF-20B7-721CFE507625}"/>
                  </a:ext>
                </a:extLst>
              </p:cNvPr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>
                <a:extLst>
                  <a:ext uri="{FF2B5EF4-FFF2-40B4-BE49-F238E27FC236}">
                    <a16:creationId xmlns:a16="http://schemas.microsoft.com/office/drawing/2014/main" id="{DA838DF8-69DC-CB0C-A3E0-4AA065091D8C}"/>
                  </a:ext>
                </a:extLst>
              </p:cNvPr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7BD15E5E-DFD1-7888-8B7C-3241905CB602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38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F702E070-E093-3076-AF71-633604788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384CD96E-5B91-C16D-559D-C80FD105A50A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7AAED670-BC0C-39DB-6437-DB355BE85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06805DF1-4507-0E24-D243-F8541FC93F88}"/>
              </a:ext>
            </a:extLst>
          </p:cNvPr>
          <p:cNvSpPr txBox="1">
            <a:spLocks/>
          </p:cNvSpPr>
          <p:nvPr/>
        </p:nvSpPr>
        <p:spPr>
          <a:xfrm>
            <a:off x="4007595" y="896410"/>
            <a:ext cx="495729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Which </a:t>
            </a:r>
            <a:r>
              <a:rPr lang="en-ID" b="1" dirty="0" err="1">
                <a:effectLst/>
                <a:latin typeface="Helvetica Neue" panose="02000503000000020004" pitchFamily="2" charset="0"/>
              </a:rPr>
              <a:t>neighborhood</a:t>
            </a:r>
            <a:r>
              <a:rPr lang="en-ID" b="1" dirty="0">
                <a:effectLst/>
                <a:latin typeface="Helvetica Neue" panose="02000503000000020004" pitchFamily="2" charset="0"/>
              </a:rPr>
              <a:t> is the most popular for tourism?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E5CE2-4940-D42F-ACF5-D2427117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5" y="1194345"/>
            <a:ext cx="5975391" cy="36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1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/>
          <p:cNvSpPr txBox="1">
            <a:spLocks noGrp="1"/>
          </p:cNvSpPr>
          <p:nvPr>
            <p:ph type="title"/>
          </p:nvPr>
        </p:nvSpPr>
        <p:spPr>
          <a:xfrm>
            <a:off x="1320400" y="2101475"/>
            <a:ext cx="3946800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856" name="Google Shape;856;p28"/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grpSp>
        <p:nvGrpSpPr>
          <p:cNvPr id="857" name="Google Shape;857;p28"/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/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/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/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/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55B2C436-79CF-6268-27CF-AAD49319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9BF51975-1924-3C57-38D6-BEC791DF1F51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970A2E99-636F-493B-687A-2004EE9A2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2014AE73-8B7A-C919-EE91-377DEF4B2E72}"/>
              </a:ext>
            </a:extLst>
          </p:cNvPr>
          <p:cNvSpPr txBox="1">
            <a:spLocks/>
          </p:cNvSpPr>
          <p:nvPr/>
        </p:nvSpPr>
        <p:spPr>
          <a:xfrm>
            <a:off x="4007595" y="896410"/>
            <a:ext cx="495729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Which </a:t>
            </a:r>
            <a:r>
              <a:rPr lang="en-ID" b="1" dirty="0" err="1">
                <a:effectLst/>
                <a:latin typeface="Helvetica Neue" panose="02000503000000020004" pitchFamily="2" charset="0"/>
              </a:rPr>
              <a:t>neighborhood</a:t>
            </a:r>
            <a:r>
              <a:rPr lang="en-ID" b="1" dirty="0">
                <a:effectLst/>
                <a:latin typeface="Helvetica Neue" panose="02000503000000020004" pitchFamily="2" charset="0"/>
              </a:rPr>
              <a:t> is the most popular for tourism?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052E8-90B0-513C-BCD6-69492DE1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5" y="1244337"/>
            <a:ext cx="7972670" cy="36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9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A4FD5D27-44F1-8F28-FF2E-10C86841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CE7144BE-7F1B-A2AF-F83C-A5163A471124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EC2BF9AF-B71B-1400-9CAB-23EFF5B70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8D78FA76-C1A7-3CE1-D94C-E03F04D02F98}"/>
              </a:ext>
            </a:extLst>
          </p:cNvPr>
          <p:cNvSpPr txBox="1">
            <a:spLocks/>
          </p:cNvSpPr>
          <p:nvPr/>
        </p:nvSpPr>
        <p:spPr>
          <a:xfrm>
            <a:off x="4025245" y="896410"/>
            <a:ext cx="493964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What is the </a:t>
            </a:r>
            <a:r>
              <a:rPr lang="en-ID" b="1" dirty="0" err="1">
                <a:effectLst/>
                <a:latin typeface="Helvetica Neue" panose="02000503000000020004" pitchFamily="2" charset="0"/>
              </a:rPr>
              <a:t>behavior</a:t>
            </a:r>
            <a:r>
              <a:rPr lang="en-ID" b="1" dirty="0">
                <a:effectLst/>
                <a:latin typeface="Helvetica Neue" panose="02000503000000020004" pitchFamily="2" charset="0"/>
              </a:rPr>
              <a:t> of customers when leaving a review?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64509-060C-6BB6-9B94-3C5A30F1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32087"/>
            <a:ext cx="7772400" cy="24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49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5CF0F901-738E-1EFC-86A5-B7DEC38D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E7495528-F36D-D46B-0FE3-857A9D2B6D6E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F8FA4DB6-8928-663A-2551-ED4983A38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E60F7038-360C-AB64-1AB0-0928E298D23F}"/>
              </a:ext>
            </a:extLst>
          </p:cNvPr>
          <p:cNvSpPr txBox="1">
            <a:spLocks/>
          </p:cNvSpPr>
          <p:nvPr/>
        </p:nvSpPr>
        <p:spPr>
          <a:xfrm>
            <a:off x="4025245" y="896410"/>
            <a:ext cx="493964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What is the </a:t>
            </a:r>
            <a:r>
              <a:rPr lang="en-ID" b="1" dirty="0" err="1">
                <a:effectLst/>
                <a:latin typeface="Helvetica Neue" panose="02000503000000020004" pitchFamily="2" charset="0"/>
              </a:rPr>
              <a:t>behavior</a:t>
            </a:r>
            <a:r>
              <a:rPr lang="en-ID" b="1" dirty="0">
                <a:effectLst/>
                <a:latin typeface="Helvetica Neue" panose="02000503000000020004" pitchFamily="2" charset="0"/>
              </a:rPr>
              <a:t> of customers when leaving a review?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E8590-263E-5E76-B2A2-70930348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72" y="1244338"/>
            <a:ext cx="6701255" cy="35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584468FA-C4F7-2E50-7621-BC27573D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0C99C538-C08A-318E-2D87-70252675FFC1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EA917FC4-A862-A55B-7045-A8A7E39E6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97BBDC46-51CC-4212-4F11-179190BC5193}"/>
              </a:ext>
            </a:extLst>
          </p:cNvPr>
          <p:cNvSpPr txBox="1">
            <a:spLocks/>
          </p:cNvSpPr>
          <p:nvPr/>
        </p:nvSpPr>
        <p:spPr>
          <a:xfrm>
            <a:off x="4025245" y="896410"/>
            <a:ext cx="493964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What is the </a:t>
            </a:r>
            <a:r>
              <a:rPr lang="en-ID" b="1" dirty="0" err="1">
                <a:effectLst/>
                <a:latin typeface="Helvetica Neue" panose="02000503000000020004" pitchFamily="2" charset="0"/>
              </a:rPr>
              <a:t>behavior</a:t>
            </a:r>
            <a:r>
              <a:rPr lang="en-ID" b="1" dirty="0">
                <a:effectLst/>
                <a:latin typeface="Helvetica Neue" panose="02000503000000020004" pitchFamily="2" charset="0"/>
              </a:rPr>
              <a:t> of customers when leaving a review?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899EA-A70D-B51C-08E0-CE77880D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6" y="1244338"/>
            <a:ext cx="3439580" cy="3514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B6C86-BDAA-FA35-65A4-E90B9D10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394" y="1244338"/>
            <a:ext cx="2331113" cy="35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8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146E182A-7CE8-7AFA-EF26-4E7CA87C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5FE43EB6-E6C6-11D2-0A81-B202BE2E4B56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A242869F-6E67-6FB7-33F1-0E26B0BFC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93601D3A-EF2F-97F4-A478-DE4E4A0DB3BD}"/>
              </a:ext>
            </a:extLst>
          </p:cNvPr>
          <p:cNvSpPr txBox="1">
            <a:spLocks/>
          </p:cNvSpPr>
          <p:nvPr/>
        </p:nvSpPr>
        <p:spPr>
          <a:xfrm>
            <a:off x="4025245" y="896410"/>
            <a:ext cx="493964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Are recent reviews important for customer when deciding to choose a room?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32EF9-7FD2-56C9-5A41-87E926BA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7" y="1297680"/>
            <a:ext cx="64897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0F8E7-18A2-9A66-FA00-306492A40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47" y="2709922"/>
            <a:ext cx="6494386" cy="611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9D2E6-B462-9970-6187-14B45DF3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47" y="3351802"/>
            <a:ext cx="4432627" cy="1477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89DEA-D5EB-4755-A404-D84134087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328" y="3385932"/>
            <a:ext cx="1244338" cy="14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D4E27496-D725-25BC-5085-4D48192A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FD9CF2F1-0803-41EF-F171-80155084EB39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D668647A-89E8-FED9-99D5-869E28ABC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185057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Customer’s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FC6CE215-BDED-268F-51D4-C956CECFA5CF}"/>
              </a:ext>
            </a:extLst>
          </p:cNvPr>
          <p:cNvSpPr txBox="1">
            <a:spLocks/>
          </p:cNvSpPr>
          <p:nvPr/>
        </p:nvSpPr>
        <p:spPr>
          <a:xfrm>
            <a:off x="4025245" y="896410"/>
            <a:ext cx="4939646" cy="23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Are recent reviews important for customer when deciding to choose a room?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392D6-AEB6-997E-D592-23DB9892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4" y="1244338"/>
            <a:ext cx="3398798" cy="3537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92706-B347-0A82-83BC-4861ACEA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65" y="1244338"/>
            <a:ext cx="4635260" cy="21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6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371F91D2-DD62-4682-C165-B4477727C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FD0CA262-2A2E-E559-4BC6-C7AD8F4A067E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12A4E6FB-CC75-33A5-E9A5-B5C0E8C17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AF5BAFC8-ECA0-B926-3DBE-2637445A24D8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6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Is there any relationship between the number of listing an owner has and the number of reviews they receive per listing?</a:t>
            </a:r>
            <a:endParaRPr lang="en-ID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46F09-75BA-DFFC-5EE2-3E180FD2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69" y="1503479"/>
            <a:ext cx="5171462" cy="33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4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D73DDC92-7FB0-4ADF-049D-EC86B049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9BA87B0A-8840-A5DD-AD37-664152CF4A69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9CF6D412-A7DB-B568-FD60-BE6773C7F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E108E802-1955-ACFF-7FEF-45EA68BF1629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6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Is there any relationship between the number of listing an owner has and the number of reviews they receive per listing?</a:t>
            </a:r>
            <a:endParaRPr lang="en-ID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C3064-AD88-237A-0E5E-E50D2219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08" y="1536569"/>
            <a:ext cx="7379984" cy="32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7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4160CC7E-C49A-FA86-0254-175D26B8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A30790FE-F0A5-6721-A532-77F03A7DE785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FBB97054-6825-564B-3000-75DC2470A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804B509A-278F-A75E-2F31-818EE0AF1E71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6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Is there any relationship between the number of listing an owner has and the number of reviews they receive per listing?</a:t>
            </a:r>
            <a:endParaRPr lang="en-ID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5A5CE-C4F2-29AC-5E07-9050E371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" y="1803165"/>
            <a:ext cx="8005817" cy="20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7C178A8D-3CE1-B768-1405-E2DA7DE2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3CB72258-4455-5A1A-6C0B-5250AF397093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4C10BCB6-3B5B-503C-E30B-1270AB928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80B43-25E5-8FCA-3FB3-EE2B455F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81" y="1554749"/>
            <a:ext cx="6464300" cy="2971800"/>
          </a:xfrm>
          <a:prstGeom prst="rect">
            <a:avLst/>
          </a:prstGeom>
        </p:spPr>
      </p:pic>
      <p:sp>
        <p:nvSpPr>
          <p:cNvPr id="5" name="Google Shape;893;p30">
            <a:extLst>
              <a:ext uri="{FF2B5EF4-FFF2-40B4-BE49-F238E27FC236}">
                <a16:creationId xmlns:a16="http://schemas.microsoft.com/office/drawing/2014/main" id="{7C13DDBF-1AF5-4189-11FD-AD8FB273BDA0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6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Is there any relationship between the number of listing an owner has and the number of reviews they receive per listing?</a:t>
            </a:r>
            <a:endParaRPr lang="en-ID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0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/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550377-C9FE-C717-6F9C-790AA374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9" y="762294"/>
            <a:ext cx="3545067" cy="21365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FBF53A-8E66-8D7E-1AE5-C8DC626E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19" y="2898883"/>
            <a:ext cx="5946464" cy="174076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19163EEE-5BAF-0413-B215-DCCDF910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2E6AB5F0-6DA5-CAD8-2D49-4D9130BC812C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1F44F88F-AE4D-AEAC-29E5-F51A2F43C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6CAFC952-4B72-02B3-FDA7-0E6C86653EB6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How does the review count impact the probability of a room being booked?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1C659-5129-0D57-B866-938E4524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4" y="1441024"/>
            <a:ext cx="8046075" cy="21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75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28901FE4-2C99-F0FC-B213-FDE7D48A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838519B8-A861-312D-34CC-1744D4A1E575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F7F97EF2-BDBA-E3B3-5EAF-D2004DA02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6827AFD1-5D08-F712-6C19-4B924E843334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How does the review count impact the probability of a room being booked?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E1697-7174-79EA-CC2F-D9F07898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1376739"/>
            <a:ext cx="5397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23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1B8F441B-491C-2F3B-6530-15059640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F8EACC25-C947-B8A2-EE6F-A96C74E81AD7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4C806D5C-B28B-36C1-C107-4C4EB55F1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AC08C847-2A27-C589-D5EC-E27E8DFB85E5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How does the review count impact the probability of a room being booked?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5249F-E780-96BD-C45C-880B8421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88" y="1310752"/>
            <a:ext cx="5922390" cy="34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B19406B4-F7B2-0269-A437-547A0417D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476BD3A5-5960-3546-8BC1-FE47D92EE80C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1C5F03E3-FEB7-6903-26BB-ACFE1547B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A9D65A13-B436-C1D2-A906-C8F37404109C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How does the review count impact the probability of a room being booked?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4A4AF-461A-161C-1E63-985A15E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074" y="1359653"/>
            <a:ext cx="4052217" cy="34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98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98FBEE83-4EA8-5544-2A72-081D70144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3ED99B25-FDB9-B1FF-FFF3-474C7D4B575F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D84ACE2A-324A-6131-AAF8-7BC714DD9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B8470774-B2A0-D160-16D8-13210EEF69C1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Do room owners with more frequent reviews offer more competitive price compared to those with fewer reviews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14042-489B-145D-BF15-EB13ABF5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1" y="1359653"/>
            <a:ext cx="7440105" cy="34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5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02BB6F02-2C96-60D4-D120-383B2FD8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8FFD107C-9EC2-A500-C833-AE84CBB71978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622ACE4F-F477-3310-46E0-4DFBF3CD4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22FB1D54-EEF6-5FC9-D689-A493BE98C271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Do room owners with more frequent reviews offer more competitive price compared to those with fewer reviews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77C5A-04C2-66AB-D231-86AEDB9A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18" y="1359653"/>
            <a:ext cx="5176363" cy="34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5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A4CD0314-2E09-8CCB-8BA4-FE316191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34FD62E8-741A-016A-63BD-1D9F87E2B605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16;p41">
            <a:extLst>
              <a:ext uri="{FF2B5EF4-FFF2-40B4-BE49-F238E27FC236}">
                <a16:creationId xmlns:a16="http://schemas.microsoft.com/office/drawing/2014/main" id="{649C985A-8F25-6348-1932-4CC87926C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65" y="781095"/>
            <a:ext cx="3769519" cy="46324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Room </a:t>
            </a:r>
            <a:r>
              <a:rPr lang="en" sz="2000" dirty="0" err="1"/>
              <a:t>Owners’s</a:t>
            </a:r>
            <a:r>
              <a:rPr lang="en" sz="2000" dirty="0"/>
              <a:t> Behavior</a:t>
            </a:r>
            <a:endParaRPr sz="2000" dirty="0"/>
          </a:p>
        </p:txBody>
      </p:sp>
      <p:sp>
        <p:nvSpPr>
          <p:cNvPr id="3" name="Google Shape;893;p30">
            <a:extLst>
              <a:ext uri="{FF2B5EF4-FFF2-40B4-BE49-F238E27FC236}">
                <a16:creationId xmlns:a16="http://schemas.microsoft.com/office/drawing/2014/main" id="{006BC8FB-8695-38DB-B5BD-8B0DFB6AA452}"/>
              </a:ext>
            </a:extLst>
          </p:cNvPr>
          <p:cNvSpPr txBox="1">
            <a:spLocks/>
          </p:cNvSpPr>
          <p:nvPr/>
        </p:nvSpPr>
        <p:spPr>
          <a:xfrm>
            <a:off x="4355183" y="896410"/>
            <a:ext cx="4236299" cy="2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ID" b="1" dirty="0">
                <a:effectLst/>
                <a:latin typeface="Helvetica Neue" panose="02000503000000020004" pitchFamily="2" charset="0"/>
              </a:rPr>
              <a:t>Do room owners with more frequent reviews offer more competitive price compared to those with fewer reviews</a:t>
            </a:r>
            <a:endParaRPr lang="en-ID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2DD9F-428F-D33A-7D18-B8BA53E4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18" y="1359653"/>
            <a:ext cx="5176363" cy="34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0838C880-8249-CFA7-44FA-F5F2CCF5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3805CBC2-D6C8-504F-49BB-6427A28A6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399" y="2101475"/>
            <a:ext cx="5250833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Recommendation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E2416BAE-7F54-06DA-9FDD-91831755E3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EFD6CB62-FCC7-B378-CEC5-1780AE4F9D85}"/>
              </a:ext>
            </a:extLst>
          </p:cNvPr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57F54113-3F39-3EB2-74AF-D72DF502485A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C2ED3497-70FF-1ABD-FA79-82364AEAE69F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EB0FA617-4DAB-1B27-2DAF-0392D131D824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57835338-B5ED-177D-9CFC-815F914D6B66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0581306D-09A8-2781-B5D4-383AF8A25162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20C99793-E8C4-FB45-2C67-263C83B29EFB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8CFF8E9D-97EE-2D85-528D-394E513D8B8B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1AF646E7-9DD0-6C8D-3192-585BA0A02DB2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541553DF-2CE0-E47C-4B78-29BB1B4D0B54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678DABB9-DB5F-9888-7714-CEC86B5944C5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EE84470C-BC40-5691-ECA4-29FD9C92EAF7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>
                <a:extLst>
                  <a:ext uri="{FF2B5EF4-FFF2-40B4-BE49-F238E27FC236}">
                    <a16:creationId xmlns:a16="http://schemas.microsoft.com/office/drawing/2014/main" id="{2EDDC563-790C-9A86-597B-BC020CD6C855}"/>
                  </a:ext>
                </a:extLst>
              </p:cNvPr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>
                <a:extLst>
                  <a:ext uri="{FF2B5EF4-FFF2-40B4-BE49-F238E27FC236}">
                    <a16:creationId xmlns:a16="http://schemas.microsoft.com/office/drawing/2014/main" id="{C1FA3513-D60E-4EFA-260A-1C0DA4203A09}"/>
                  </a:ext>
                </a:extLst>
              </p:cNvPr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>
                <a:extLst>
                  <a:ext uri="{FF2B5EF4-FFF2-40B4-BE49-F238E27FC236}">
                    <a16:creationId xmlns:a16="http://schemas.microsoft.com/office/drawing/2014/main" id="{423501DB-490C-86EE-E58C-6D23E2AE9BCB}"/>
                  </a:ext>
                </a:extLst>
              </p:cNvPr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1B6E3C26-A65E-028D-56FC-7AE9F6059A32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21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>
          <a:extLst>
            <a:ext uri="{FF2B5EF4-FFF2-40B4-BE49-F238E27FC236}">
              <a16:creationId xmlns:a16="http://schemas.microsoft.com/office/drawing/2014/main" id="{67895122-CC35-A6B8-E896-0879EE27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3">
            <a:extLst>
              <a:ext uri="{FF2B5EF4-FFF2-40B4-BE49-F238E27FC236}">
                <a16:creationId xmlns:a16="http://schemas.microsoft.com/office/drawing/2014/main" id="{307F7F17-F721-899D-3CB7-EB24C3D98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ID" dirty="0"/>
              <a:t>o</a:t>
            </a:r>
            <a:r>
              <a:rPr lang="en" dirty="0" err="1"/>
              <a:t>nclusion</a:t>
            </a:r>
            <a:endParaRPr dirty="0"/>
          </a:p>
        </p:txBody>
      </p:sp>
      <p:sp>
        <p:nvSpPr>
          <p:cNvPr id="1089" name="Google Shape;1089;p33">
            <a:extLst>
              <a:ext uri="{FF2B5EF4-FFF2-40B4-BE49-F238E27FC236}">
                <a16:creationId xmlns:a16="http://schemas.microsoft.com/office/drawing/2014/main" id="{9F1BAEAF-620E-55D7-5010-73287435824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99547" y="1904894"/>
            <a:ext cx="2907600" cy="1071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dirty="0">
                <a:effectLst/>
                <a:latin typeface="Helvetica Neue" panose="02000503000000020004" pitchFamily="2" charset="0"/>
              </a:rPr>
              <a:t>	The room type of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Entire home/apt</a:t>
            </a:r>
            <a:r>
              <a:rPr lang="en-ID" dirty="0">
                <a:effectLst/>
                <a:latin typeface="Helvetica Neue" panose="02000503000000020004" pitchFamily="2" charset="0"/>
              </a:rPr>
              <a:t> receives most reviews compared to other room type, located in the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Khlong Toei</a:t>
            </a:r>
            <a:r>
              <a:rPr lang="en-ID" dirty="0">
                <a:effectLst/>
                <a:latin typeface="Helvetica Neue" panose="02000503000000020004" pitchFamily="2" charset="0"/>
              </a:rPr>
              <a:t> which is most popular </a:t>
            </a:r>
            <a:r>
              <a:rPr lang="en-ID" dirty="0" err="1">
                <a:effectLst/>
                <a:latin typeface="Helvetica Neue" panose="02000503000000020004" pitchFamily="2" charset="0"/>
              </a:rPr>
              <a:t>neighborhood</a:t>
            </a:r>
            <a:r>
              <a:rPr lang="en-ID" dirty="0">
                <a:effectLst/>
                <a:latin typeface="Helvetica Neue" panose="02000503000000020004" pitchFamily="2" charset="0"/>
              </a:rPr>
              <a:t> for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residential</a:t>
            </a:r>
            <a:r>
              <a:rPr lang="en-ID" dirty="0">
                <a:effectLst/>
                <a:latin typeface="Helvetica Neue" panose="02000503000000020004" pitchFamily="2" charset="0"/>
              </a:rPr>
              <a:t> stays.</a:t>
            </a:r>
          </a:p>
        </p:txBody>
      </p:sp>
      <p:sp>
        <p:nvSpPr>
          <p:cNvPr id="1090" name="Google Shape;1090;p33">
            <a:extLst>
              <a:ext uri="{FF2B5EF4-FFF2-40B4-BE49-F238E27FC236}">
                <a16:creationId xmlns:a16="http://schemas.microsoft.com/office/drawing/2014/main" id="{652362EC-57EC-B0BA-003E-930008CAA12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45624" y="1904895"/>
            <a:ext cx="2907600" cy="1809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dirty="0">
                <a:effectLst/>
                <a:latin typeface="Helvetica Neue" panose="02000503000000020004" pitchFamily="2" charset="0"/>
              </a:rPr>
              <a:t>	Number of reviews </a:t>
            </a:r>
            <a:r>
              <a:rPr lang="en-ID" dirty="0">
                <a:effectLst/>
                <a:latin typeface="Helvetica Neue" panose="02000503000000020004" pitchFamily="2" charset="0"/>
              </a:rPr>
              <a:t>that any room has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impacted</a:t>
            </a:r>
            <a:r>
              <a:rPr lang="en-ID" dirty="0">
                <a:effectLst/>
                <a:latin typeface="Helvetica Neue" panose="02000503000000020004" pitchFamily="2" charset="0"/>
              </a:rPr>
              <a:t> the probability of its being booked, while the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review date</a:t>
            </a:r>
            <a:r>
              <a:rPr lang="en-ID" dirty="0">
                <a:effectLst/>
                <a:latin typeface="Helvetica Neue" panose="02000503000000020004" pitchFamily="2" charset="0"/>
              </a:rPr>
              <a:t> does not.</a:t>
            </a:r>
          </a:p>
        </p:txBody>
      </p:sp>
      <p:grpSp>
        <p:nvGrpSpPr>
          <p:cNvPr id="1126" name="Google Shape;1126;p33">
            <a:extLst>
              <a:ext uri="{FF2B5EF4-FFF2-40B4-BE49-F238E27FC236}">
                <a16:creationId xmlns:a16="http://schemas.microsoft.com/office/drawing/2014/main" id="{4AD30CF7-8F31-E731-A279-0EFB9FC44789}"/>
              </a:ext>
            </a:extLst>
          </p:cNvPr>
          <p:cNvGrpSpPr/>
          <p:nvPr/>
        </p:nvGrpSpPr>
        <p:grpSpPr>
          <a:xfrm flipH="1">
            <a:off x="259079" y="1619594"/>
            <a:ext cx="990031" cy="1013340"/>
            <a:chOff x="8264880" y="1119240"/>
            <a:chExt cx="1865520" cy="1909440"/>
          </a:xfrm>
        </p:grpSpPr>
        <p:sp>
          <p:nvSpPr>
            <p:cNvPr id="1127" name="Google Shape;1127;p33">
              <a:extLst>
                <a:ext uri="{FF2B5EF4-FFF2-40B4-BE49-F238E27FC236}">
                  <a16:creationId xmlns:a16="http://schemas.microsoft.com/office/drawing/2014/main" id="{21F78F00-7297-0E2C-DDB3-AD68D056722A}"/>
                </a:ext>
              </a:extLst>
            </p:cNvPr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3">
              <a:extLst>
                <a:ext uri="{FF2B5EF4-FFF2-40B4-BE49-F238E27FC236}">
                  <a16:creationId xmlns:a16="http://schemas.microsoft.com/office/drawing/2014/main" id="{6DF0B5F6-60EF-0E58-68E8-62BA00F44540}"/>
                </a:ext>
              </a:extLst>
            </p:cNvPr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3">
              <a:extLst>
                <a:ext uri="{FF2B5EF4-FFF2-40B4-BE49-F238E27FC236}">
                  <a16:creationId xmlns:a16="http://schemas.microsoft.com/office/drawing/2014/main" id="{1E2534B4-7707-5A06-AA84-0337CF88D151}"/>
                </a:ext>
              </a:extLst>
            </p:cNvPr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3">
              <a:extLst>
                <a:ext uri="{FF2B5EF4-FFF2-40B4-BE49-F238E27FC236}">
                  <a16:creationId xmlns:a16="http://schemas.microsoft.com/office/drawing/2014/main" id="{8ECEDA6E-0BD3-4618-4C3B-1B88F89F1BFE}"/>
                </a:ext>
              </a:extLst>
            </p:cNvPr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3">
              <a:extLst>
                <a:ext uri="{FF2B5EF4-FFF2-40B4-BE49-F238E27FC236}">
                  <a16:creationId xmlns:a16="http://schemas.microsoft.com/office/drawing/2014/main" id="{0BEC335E-A150-4245-5A50-BF07F0B75A62}"/>
                </a:ext>
              </a:extLst>
            </p:cNvPr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3">
              <a:extLst>
                <a:ext uri="{FF2B5EF4-FFF2-40B4-BE49-F238E27FC236}">
                  <a16:creationId xmlns:a16="http://schemas.microsoft.com/office/drawing/2014/main" id="{38E268CB-A679-896B-623B-495C9247EF1A}"/>
                </a:ext>
              </a:extLst>
            </p:cNvPr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856;p28">
            <a:extLst>
              <a:ext uri="{FF2B5EF4-FFF2-40B4-BE49-F238E27FC236}">
                <a16:creationId xmlns:a16="http://schemas.microsoft.com/office/drawing/2014/main" id="{1164CAD9-327A-E025-B1DA-290D83C4A6C2}"/>
              </a:ext>
            </a:extLst>
          </p:cNvPr>
          <p:cNvSpPr txBox="1">
            <a:spLocks/>
          </p:cNvSpPr>
          <p:nvPr/>
        </p:nvSpPr>
        <p:spPr>
          <a:xfrm>
            <a:off x="630101" y="1584962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01</a:t>
            </a:r>
          </a:p>
        </p:txBody>
      </p:sp>
      <p:sp>
        <p:nvSpPr>
          <p:cNvPr id="7" name="Google Shape;856;p28">
            <a:extLst>
              <a:ext uri="{FF2B5EF4-FFF2-40B4-BE49-F238E27FC236}">
                <a16:creationId xmlns:a16="http://schemas.microsoft.com/office/drawing/2014/main" id="{61D0054D-29D6-B497-02EA-7C6BEA7A1654}"/>
              </a:ext>
            </a:extLst>
          </p:cNvPr>
          <p:cNvSpPr txBox="1">
            <a:spLocks/>
          </p:cNvSpPr>
          <p:nvPr/>
        </p:nvSpPr>
        <p:spPr>
          <a:xfrm>
            <a:off x="4245069" y="1578649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79422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>
          <a:extLst>
            <a:ext uri="{FF2B5EF4-FFF2-40B4-BE49-F238E27FC236}">
              <a16:creationId xmlns:a16="http://schemas.microsoft.com/office/drawing/2014/main" id="{D2BD809C-614B-0239-4CD7-FCC2EB8B5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3">
            <a:extLst>
              <a:ext uri="{FF2B5EF4-FFF2-40B4-BE49-F238E27FC236}">
                <a16:creationId xmlns:a16="http://schemas.microsoft.com/office/drawing/2014/main" id="{B4E34C18-7E15-5428-E878-77E9F11E7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</a:t>
            </a:r>
            <a:endParaRPr dirty="0"/>
          </a:p>
        </p:txBody>
      </p:sp>
      <p:sp>
        <p:nvSpPr>
          <p:cNvPr id="1089" name="Google Shape;1089;p33">
            <a:extLst>
              <a:ext uri="{FF2B5EF4-FFF2-40B4-BE49-F238E27FC236}">
                <a16:creationId xmlns:a16="http://schemas.microsoft.com/office/drawing/2014/main" id="{4EFA1BE3-B06E-3F88-5CCF-53AB84688E4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36499" y="1482985"/>
            <a:ext cx="29076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dirty="0">
                <a:effectLst/>
                <a:latin typeface="Helvetica Neue" panose="02000503000000020004" pitchFamily="2" charset="0"/>
              </a:rPr>
              <a:t>	Increasing the number of reviews for each room type can lead to more bookings, which in turn increases website traffic.</a:t>
            </a:r>
          </a:p>
        </p:txBody>
      </p:sp>
      <p:sp>
        <p:nvSpPr>
          <p:cNvPr id="1090" name="Google Shape;1090;p33">
            <a:extLst>
              <a:ext uri="{FF2B5EF4-FFF2-40B4-BE49-F238E27FC236}">
                <a16:creationId xmlns:a16="http://schemas.microsoft.com/office/drawing/2014/main" id="{7CC5A8BF-E0B3-CCA0-781B-B0D0B20500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044099" y="1514050"/>
            <a:ext cx="4540105" cy="1444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dirty="0">
                <a:effectLst/>
                <a:latin typeface="Helvetica Neue" panose="02000503000000020004" pitchFamily="2" charset="0"/>
              </a:rPr>
              <a:t>	The low number of reviews for hotel rooms could negatively impact future business, as hotels are popular with tourists who may rely heavily on reviews when choosing accommodations.</a:t>
            </a:r>
          </a:p>
        </p:txBody>
      </p:sp>
      <p:grpSp>
        <p:nvGrpSpPr>
          <p:cNvPr id="1126" name="Google Shape;1126;p33">
            <a:extLst>
              <a:ext uri="{FF2B5EF4-FFF2-40B4-BE49-F238E27FC236}">
                <a16:creationId xmlns:a16="http://schemas.microsoft.com/office/drawing/2014/main" id="{34E0E1D0-EE64-F61B-8D31-28E77BC091A5}"/>
              </a:ext>
            </a:extLst>
          </p:cNvPr>
          <p:cNvGrpSpPr/>
          <p:nvPr/>
        </p:nvGrpSpPr>
        <p:grpSpPr>
          <a:xfrm flipH="1">
            <a:off x="259079" y="1619594"/>
            <a:ext cx="990031" cy="1013340"/>
            <a:chOff x="8264880" y="1119240"/>
            <a:chExt cx="1865520" cy="1909440"/>
          </a:xfrm>
        </p:grpSpPr>
        <p:sp>
          <p:nvSpPr>
            <p:cNvPr id="1127" name="Google Shape;1127;p33">
              <a:extLst>
                <a:ext uri="{FF2B5EF4-FFF2-40B4-BE49-F238E27FC236}">
                  <a16:creationId xmlns:a16="http://schemas.microsoft.com/office/drawing/2014/main" id="{E46A70BB-C550-3BAB-73B6-DDD3ACF5DCBF}"/>
                </a:ext>
              </a:extLst>
            </p:cNvPr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3">
              <a:extLst>
                <a:ext uri="{FF2B5EF4-FFF2-40B4-BE49-F238E27FC236}">
                  <a16:creationId xmlns:a16="http://schemas.microsoft.com/office/drawing/2014/main" id="{1050DF0C-A17B-41ED-8D9E-4ED08E09E53B}"/>
                </a:ext>
              </a:extLst>
            </p:cNvPr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3">
              <a:extLst>
                <a:ext uri="{FF2B5EF4-FFF2-40B4-BE49-F238E27FC236}">
                  <a16:creationId xmlns:a16="http://schemas.microsoft.com/office/drawing/2014/main" id="{9B59618F-DB73-CC15-3520-2737F5777C35}"/>
                </a:ext>
              </a:extLst>
            </p:cNvPr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3">
              <a:extLst>
                <a:ext uri="{FF2B5EF4-FFF2-40B4-BE49-F238E27FC236}">
                  <a16:creationId xmlns:a16="http://schemas.microsoft.com/office/drawing/2014/main" id="{A805E19D-2BFD-EAA9-56A8-B2F207E510FF}"/>
                </a:ext>
              </a:extLst>
            </p:cNvPr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3">
              <a:extLst>
                <a:ext uri="{FF2B5EF4-FFF2-40B4-BE49-F238E27FC236}">
                  <a16:creationId xmlns:a16="http://schemas.microsoft.com/office/drawing/2014/main" id="{713FCA32-26EA-2B5A-5FE8-67794B8FBCA9}"/>
                </a:ext>
              </a:extLst>
            </p:cNvPr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3">
              <a:extLst>
                <a:ext uri="{FF2B5EF4-FFF2-40B4-BE49-F238E27FC236}">
                  <a16:creationId xmlns:a16="http://schemas.microsoft.com/office/drawing/2014/main" id="{86601E33-E4F6-E0D2-6FB2-7D9F0D7ED821}"/>
                </a:ext>
              </a:extLst>
            </p:cNvPr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1089;p33">
            <a:extLst>
              <a:ext uri="{FF2B5EF4-FFF2-40B4-BE49-F238E27FC236}">
                <a16:creationId xmlns:a16="http://schemas.microsoft.com/office/drawing/2014/main" id="{0521D15A-0D1F-7CE9-9679-A87FDEBE4787}"/>
              </a:ext>
            </a:extLst>
          </p:cNvPr>
          <p:cNvSpPr txBox="1">
            <a:spLocks/>
          </p:cNvSpPr>
          <p:nvPr/>
        </p:nvSpPr>
        <p:spPr>
          <a:xfrm>
            <a:off x="1136499" y="2845282"/>
            <a:ext cx="2779071" cy="135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ID" dirty="0">
                <a:effectLst/>
                <a:latin typeface="Helvetica Neue" panose="02000503000000020004" pitchFamily="2" charset="0"/>
              </a:rPr>
              <a:t>	Offering a voucher for the next booking after a review is left could be a good strategy to increase review counts and encourage repeat bookings.</a:t>
            </a:r>
          </a:p>
        </p:txBody>
      </p:sp>
      <p:sp>
        <p:nvSpPr>
          <p:cNvPr id="5" name="Google Shape;1090;p33">
            <a:extLst>
              <a:ext uri="{FF2B5EF4-FFF2-40B4-BE49-F238E27FC236}">
                <a16:creationId xmlns:a16="http://schemas.microsoft.com/office/drawing/2014/main" id="{32492AB4-2CA2-FF4B-DF6F-344D966C7DA6}"/>
              </a:ext>
            </a:extLst>
          </p:cNvPr>
          <p:cNvSpPr txBox="1">
            <a:spLocks/>
          </p:cNvSpPr>
          <p:nvPr/>
        </p:nvSpPr>
        <p:spPr>
          <a:xfrm>
            <a:off x="4044099" y="2845282"/>
            <a:ext cx="4540105" cy="144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ID" dirty="0">
                <a:effectLst/>
                <a:latin typeface="Helvetica Neue" panose="02000503000000020004" pitchFamily="2" charset="0"/>
              </a:rPr>
              <a:t>	Encourage room owners with small number of reviews to adjust their listings especially on the room type since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Shared room</a:t>
            </a:r>
            <a:r>
              <a:rPr lang="en-ID" dirty="0">
                <a:effectLst/>
                <a:latin typeface="Helvetica Neue" panose="02000503000000020004" pitchFamily="2" charset="0"/>
              </a:rPr>
              <a:t> and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Hotel room</a:t>
            </a:r>
            <a:r>
              <a:rPr lang="en-ID" dirty="0">
                <a:effectLst/>
                <a:latin typeface="Helvetica Neue" panose="02000503000000020004" pitchFamily="2" charset="0"/>
              </a:rPr>
              <a:t> are popular for tourists, but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Hotel room</a:t>
            </a:r>
            <a:r>
              <a:rPr lang="en-ID" dirty="0">
                <a:effectLst/>
                <a:latin typeface="Helvetica Neue" panose="02000503000000020004" pitchFamily="2" charset="0"/>
              </a:rPr>
              <a:t> has higher booking rate. So room owner with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Shared room</a:t>
            </a:r>
            <a:r>
              <a:rPr lang="en-ID" dirty="0">
                <a:effectLst/>
                <a:latin typeface="Helvetica Neue" panose="02000503000000020004" pitchFamily="2" charset="0"/>
              </a:rPr>
              <a:t> could upgrade their room type to </a:t>
            </a:r>
            <a:r>
              <a:rPr lang="en-ID" b="1" dirty="0">
                <a:effectLst/>
                <a:latin typeface="Helvetica Neue" panose="02000503000000020004" pitchFamily="2" charset="0"/>
              </a:rPr>
              <a:t>Hotel room</a:t>
            </a:r>
            <a:r>
              <a:rPr lang="en-ID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3" name="Google Shape;856;p28">
            <a:extLst>
              <a:ext uri="{FF2B5EF4-FFF2-40B4-BE49-F238E27FC236}">
                <a16:creationId xmlns:a16="http://schemas.microsoft.com/office/drawing/2014/main" id="{F0B21D07-D7AF-53B7-FC4B-201E6DD08CD4}"/>
              </a:ext>
            </a:extLst>
          </p:cNvPr>
          <p:cNvSpPr txBox="1">
            <a:spLocks/>
          </p:cNvSpPr>
          <p:nvPr/>
        </p:nvSpPr>
        <p:spPr>
          <a:xfrm>
            <a:off x="445354" y="1190853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01</a:t>
            </a:r>
          </a:p>
        </p:txBody>
      </p:sp>
      <p:sp>
        <p:nvSpPr>
          <p:cNvPr id="4" name="Google Shape;856;p28">
            <a:extLst>
              <a:ext uri="{FF2B5EF4-FFF2-40B4-BE49-F238E27FC236}">
                <a16:creationId xmlns:a16="http://schemas.microsoft.com/office/drawing/2014/main" id="{0E41FE80-5FE3-5C8A-7047-3D2AC7576867}"/>
              </a:ext>
            </a:extLst>
          </p:cNvPr>
          <p:cNvSpPr txBox="1">
            <a:spLocks/>
          </p:cNvSpPr>
          <p:nvPr/>
        </p:nvSpPr>
        <p:spPr>
          <a:xfrm>
            <a:off x="3331198" y="1191988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02</a:t>
            </a:r>
          </a:p>
        </p:txBody>
      </p:sp>
      <p:sp>
        <p:nvSpPr>
          <p:cNvPr id="6" name="Google Shape;856;p28">
            <a:extLst>
              <a:ext uri="{FF2B5EF4-FFF2-40B4-BE49-F238E27FC236}">
                <a16:creationId xmlns:a16="http://schemas.microsoft.com/office/drawing/2014/main" id="{C725E96A-863A-68DE-BDA7-E7651D70B81B}"/>
              </a:ext>
            </a:extLst>
          </p:cNvPr>
          <p:cNvSpPr txBox="1">
            <a:spLocks/>
          </p:cNvSpPr>
          <p:nvPr/>
        </p:nvSpPr>
        <p:spPr>
          <a:xfrm>
            <a:off x="445354" y="2520252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03</a:t>
            </a:r>
          </a:p>
        </p:txBody>
      </p:sp>
      <p:sp>
        <p:nvSpPr>
          <p:cNvPr id="7" name="Google Shape;856;p28">
            <a:extLst>
              <a:ext uri="{FF2B5EF4-FFF2-40B4-BE49-F238E27FC236}">
                <a16:creationId xmlns:a16="http://schemas.microsoft.com/office/drawing/2014/main" id="{1F3F3E1B-5BB6-F5E9-A97F-D40166DFAC97}"/>
              </a:ext>
            </a:extLst>
          </p:cNvPr>
          <p:cNvSpPr txBox="1">
            <a:spLocks/>
          </p:cNvSpPr>
          <p:nvPr/>
        </p:nvSpPr>
        <p:spPr>
          <a:xfrm>
            <a:off x="3331198" y="2521387"/>
            <a:ext cx="190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4894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68728545-AD63-65EA-3E8F-7C8E4906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82F7C385-6C53-51CD-A548-E728800D1923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1D9F52-1290-E6FB-7C70-DB6682CF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5" y="1234911"/>
            <a:ext cx="8096609" cy="31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0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2BD33ECA-1E25-B41F-7A99-DF7E3E28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A7CEA44C-B0C0-3AA9-598F-978DABF18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399" y="2101475"/>
            <a:ext cx="4445482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B95769B7-CD0D-7201-20F3-2327BF7BCB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42C9DF53-221B-BA60-FB23-038E08D20532}"/>
              </a:ext>
            </a:extLst>
          </p:cNvPr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2841E7B7-54F1-2B36-A9F3-1C9FAF03F4D3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907A8148-7EAE-461F-B8B0-B2426FB15331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E3EF9577-7390-24D2-282E-FB11E97B5BC7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A9C7A123-DC4A-7241-ECA4-E9B703F6D773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380C43AE-9ACA-C19C-B385-F8DC2525E03D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0FD0BFC1-7875-3BCF-076F-C1EB4E6483A5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894695AD-C52B-733A-203A-13E186DD1BB8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C6B9AC71-2F65-1664-0ECF-B763A100BA49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508DFC74-73CE-7CE7-2FA8-FDCCFAF04E41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D4C62EDA-2EB6-BE9B-A0BA-9FE2A09A377C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79E66F4C-5900-4482-67D7-C48E890824D8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>
                <a:extLst>
                  <a:ext uri="{FF2B5EF4-FFF2-40B4-BE49-F238E27FC236}">
                    <a16:creationId xmlns:a16="http://schemas.microsoft.com/office/drawing/2014/main" id="{24F8F626-3285-A304-0C97-FF942F66A103}"/>
                  </a:ext>
                </a:extLst>
              </p:cNvPr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>
                <a:extLst>
                  <a:ext uri="{FF2B5EF4-FFF2-40B4-BE49-F238E27FC236}">
                    <a16:creationId xmlns:a16="http://schemas.microsoft.com/office/drawing/2014/main" id="{D797977B-0E99-B2FE-32E5-A94F5BBA2283}"/>
                  </a:ext>
                </a:extLst>
              </p:cNvPr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>
                <a:extLst>
                  <a:ext uri="{FF2B5EF4-FFF2-40B4-BE49-F238E27FC236}">
                    <a16:creationId xmlns:a16="http://schemas.microsoft.com/office/drawing/2014/main" id="{4CDB35F4-3B45-A050-EC36-1AECD749A9BD}"/>
                  </a:ext>
                </a:extLst>
              </p:cNvPr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E3A328FE-785D-1869-F43A-A0F259834629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0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B35CBF00-E559-4218-1A32-2F77141A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2E693E8A-C835-62C7-885B-6BFE62452DCA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9CEF6-4B7D-DA1D-60C2-18392BD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4" y="750479"/>
            <a:ext cx="1871810" cy="1039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274166-2C97-2096-5ABF-5C9313D37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77" y="1819506"/>
            <a:ext cx="3059587" cy="298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CDF1-E6A5-CEFA-5002-4D36F5BA4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861"/>
          <a:stretch/>
        </p:blipFill>
        <p:spPr>
          <a:xfrm>
            <a:off x="4052950" y="774808"/>
            <a:ext cx="4138942" cy="288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EEBDC-9E75-4949-BBFB-53223B9C1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950" y="3707110"/>
            <a:ext cx="3752443" cy="10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1EC972D2-CF5B-36B7-CE76-49B951E84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0">
            <a:extLst>
              <a:ext uri="{FF2B5EF4-FFF2-40B4-BE49-F238E27FC236}">
                <a16:creationId xmlns:a16="http://schemas.microsoft.com/office/drawing/2014/main" id="{07B1AA34-0F0F-0469-AB5A-2FF4D4B3C018}"/>
              </a:ext>
            </a:extLst>
          </p:cNvPr>
          <p:cNvSpPr/>
          <p:nvPr/>
        </p:nvSpPr>
        <p:spPr>
          <a:xfrm>
            <a:off x="8308596" y="1441025"/>
            <a:ext cx="731396" cy="724280"/>
          </a:xfrm>
          <a:custGeom>
            <a:avLst/>
            <a:gdLst/>
            <a:ahLst/>
            <a:cxnLst/>
            <a:rect l="l" t="t" r="r" b="b"/>
            <a:pathLst>
              <a:path w="4515" h="4471" extrusionOk="0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08774-EAF5-98CD-142D-C0453804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0" y="765714"/>
            <a:ext cx="2800361" cy="401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03D45-2940-8387-4109-1A0568DF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0689" y="765714"/>
            <a:ext cx="4732923" cy="1176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BD237-F5D4-AB20-EFA0-F1CFC82B4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688" y="2003658"/>
            <a:ext cx="2988965" cy="27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4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>
          <a:extLst>
            <a:ext uri="{FF2B5EF4-FFF2-40B4-BE49-F238E27FC236}">
              <a16:creationId xmlns:a16="http://schemas.microsoft.com/office/drawing/2014/main" id="{2BD33ECA-1E25-B41F-7A99-DF7E3E28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8">
            <a:extLst>
              <a:ext uri="{FF2B5EF4-FFF2-40B4-BE49-F238E27FC236}">
                <a16:creationId xmlns:a16="http://schemas.microsoft.com/office/drawing/2014/main" id="{A7CEA44C-B0C0-3AA9-598F-978DABF18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399" y="2101475"/>
            <a:ext cx="4081562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856" name="Google Shape;856;p28">
            <a:extLst>
              <a:ext uri="{FF2B5EF4-FFF2-40B4-BE49-F238E27FC236}">
                <a16:creationId xmlns:a16="http://schemas.microsoft.com/office/drawing/2014/main" id="{B95769B7-CD0D-7201-20F3-2327BF7BCB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57" name="Google Shape;857;p28">
            <a:extLst>
              <a:ext uri="{FF2B5EF4-FFF2-40B4-BE49-F238E27FC236}">
                <a16:creationId xmlns:a16="http://schemas.microsoft.com/office/drawing/2014/main" id="{42C9DF53-221B-BA60-FB23-038E08D20532}"/>
              </a:ext>
            </a:extLst>
          </p:cNvPr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sp>
          <p:nvSpPr>
            <p:cNvPr id="858" name="Google Shape;858;p28">
              <a:extLst>
                <a:ext uri="{FF2B5EF4-FFF2-40B4-BE49-F238E27FC236}">
                  <a16:creationId xmlns:a16="http://schemas.microsoft.com/office/drawing/2014/main" id="{2841E7B7-54F1-2B36-A9F3-1C9FAF03F4D3}"/>
                </a:ext>
              </a:extLst>
            </p:cNvPr>
            <p:cNvSpPr/>
            <p:nvPr/>
          </p:nvSpPr>
          <p:spPr>
            <a:xfrm rot="5400000">
              <a:off x="4917523" y="1266997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28">
              <a:extLst>
                <a:ext uri="{FF2B5EF4-FFF2-40B4-BE49-F238E27FC236}">
                  <a16:creationId xmlns:a16="http://schemas.microsoft.com/office/drawing/2014/main" id="{907A8148-7EAE-461F-B8B0-B2426FB15331}"/>
                </a:ext>
              </a:extLst>
            </p:cNvPr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60" name="Google Shape;860;p28">
                <a:extLst>
                  <a:ext uri="{FF2B5EF4-FFF2-40B4-BE49-F238E27FC236}">
                    <a16:creationId xmlns:a16="http://schemas.microsoft.com/office/drawing/2014/main" id="{E3EF9577-7390-24D2-282E-FB11E97B5BC7}"/>
                  </a:ext>
                </a:extLst>
              </p:cNvPr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79" extrusionOk="0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>
                <a:extLst>
                  <a:ext uri="{FF2B5EF4-FFF2-40B4-BE49-F238E27FC236}">
                    <a16:creationId xmlns:a16="http://schemas.microsoft.com/office/drawing/2014/main" id="{A9C7A123-DC4A-7241-ECA4-E9B703F6D773}"/>
                  </a:ext>
                </a:extLst>
              </p:cNvPr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>
                <a:extLst>
                  <a:ext uri="{FF2B5EF4-FFF2-40B4-BE49-F238E27FC236}">
                    <a16:creationId xmlns:a16="http://schemas.microsoft.com/office/drawing/2014/main" id="{380C43AE-9ACA-C19C-B385-F8DC2525E03D}"/>
                  </a:ext>
                </a:extLst>
              </p:cNvPr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>
                <a:extLst>
                  <a:ext uri="{FF2B5EF4-FFF2-40B4-BE49-F238E27FC236}">
                    <a16:creationId xmlns:a16="http://schemas.microsoft.com/office/drawing/2014/main" id="{0FD0BFC1-7875-3BCF-076F-C1EB4E6483A5}"/>
                  </a:ext>
                </a:extLst>
              </p:cNvPr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30" extrusionOk="0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>
                <a:extLst>
                  <a:ext uri="{FF2B5EF4-FFF2-40B4-BE49-F238E27FC236}">
                    <a16:creationId xmlns:a16="http://schemas.microsoft.com/office/drawing/2014/main" id="{894695AD-C52B-733A-203A-13E186DD1BB8}"/>
                  </a:ext>
                </a:extLst>
              </p:cNvPr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>
                <a:extLst>
                  <a:ext uri="{FF2B5EF4-FFF2-40B4-BE49-F238E27FC236}">
                    <a16:creationId xmlns:a16="http://schemas.microsoft.com/office/drawing/2014/main" id="{C6B9AC71-2F65-1664-0ECF-B763A100BA49}"/>
                  </a:ext>
                </a:extLst>
              </p:cNvPr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21" extrusionOk="0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>
                <a:extLst>
                  <a:ext uri="{FF2B5EF4-FFF2-40B4-BE49-F238E27FC236}">
                    <a16:creationId xmlns:a16="http://schemas.microsoft.com/office/drawing/2014/main" id="{508DFC74-73CE-7CE7-2FA8-FDCCFAF04E41}"/>
                  </a:ext>
                </a:extLst>
              </p:cNvPr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>
                <a:extLst>
                  <a:ext uri="{FF2B5EF4-FFF2-40B4-BE49-F238E27FC236}">
                    <a16:creationId xmlns:a16="http://schemas.microsoft.com/office/drawing/2014/main" id="{D4C62EDA-2EB6-BE9B-A0BA-9FE2A09A377C}"/>
                  </a:ext>
                </a:extLst>
              </p:cNvPr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>
                <a:extLst>
                  <a:ext uri="{FF2B5EF4-FFF2-40B4-BE49-F238E27FC236}">
                    <a16:creationId xmlns:a16="http://schemas.microsoft.com/office/drawing/2014/main" id="{79E66F4C-5900-4482-67D7-C48E890824D8}"/>
                  </a:ext>
                </a:extLst>
              </p:cNvPr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>
                <a:extLst>
                  <a:ext uri="{FF2B5EF4-FFF2-40B4-BE49-F238E27FC236}">
                    <a16:creationId xmlns:a16="http://schemas.microsoft.com/office/drawing/2014/main" id="{24F8F626-3285-A304-0C97-FF942F66A103}"/>
                  </a:ext>
                </a:extLst>
              </p:cNvPr>
              <p:cNvSpPr/>
              <p:nvPr/>
            </p:nvSpPr>
            <p:spPr>
              <a:xfrm>
                <a:off x="8379000" y="4149720"/>
                <a:ext cx="124092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3447" y="1724"/>
                    </a:moveTo>
                    <a:cubicBezTo>
                      <a:pt x="3447" y="2676"/>
                      <a:pt x="2676" y="3448"/>
                      <a:pt x="1724" y="3448"/>
                    </a:cubicBezTo>
                    <a:cubicBezTo>
                      <a:pt x="772" y="3448"/>
                      <a:pt x="0" y="2676"/>
                      <a:pt x="0" y="1724"/>
                    </a:cubicBezTo>
                    <a:cubicBezTo>
                      <a:pt x="0" y="772"/>
                      <a:pt x="772" y="0"/>
                      <a:pt x="1724" y="0"/>
                    </a:cubicBezTo>
                    <a:cubicBezTo>
                      <a:pt x="2676" y="0"/>
                      <a:pt x="3447" y="772"/>
                      <a:pt x="3447" y="17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>
                <a:extLst>
                  <a:ext uri="{FF2B5EF4-FFF2-40B4-BE49-F238E27FC236}">
                    <a16:creationId xmlns:a16="http://schemas.microsoft.com/office/drawing/2014/main" id="{D797977B-0E99-B2FE-32E5-A94F5BBA2283}"/>
                  </a:ext>
                </a:extLst>
              </p:cNvPr>
              <p:cNvSpPr/>
              <p:nvPr/>
            </p:nvSpPr>
            <p:spPr>
              <a:xfrm>
                <a:off x="8590320" y="4363200"/>
                <a:ext cx="795240" cy="795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0" extrusionOk="0">
                    <a:moveTo>
                      <a:pt x="1104" y="1105"/>
                    </a:moveTo>
                    <a:lnTo>
                      <a:pt x="699" y="77"/>
                    </a:lnTo>
                    <a:cubicBezTo>
                      <a:pt x="824" y="28"/>
                      <a:pt x="961" y="0"/>
                      <a:pt x="1104" y="0"/>
                    </a:cubicBezTo>
                    <a:cubicBezTo>
                      <a:pt x="1715" y="0"/>
                      <a:pt x="2209" y="495"/>
                      <a:pt x="2209" y="1105"/>
                    </a:cubicBezTo>
                    <a:cubicBezTo>
                      <a:pt x="2209" y="1715"/>
                      <a:pt x="1715" y="2210"/>
                      <a:pt x="1104" y="2210"/>
                    </a:cubicBezTo>
                    <a:cubicBezTo>
                      <a:pt x="494" y="2210"/>
                      <a:pt x="0" y="1715"/>
                      <a:pt x="0" y="1105"/>
                    </a:cubicBezTo>
                    <a:cubicBezTo>
                      <a:pt x="0" y="1043"/>
                      <a:pt x="5" y="982"/>
                      <a:pt x="15" y="922"/>
                    </a:cubicBezTo>
                    <a:lnTo>
                      <a:pt x="1104" y="1105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>
                <a:extLst>
                  <a:ext uri="{FF2B5EF4-FFF2-40B4-BE49-F238E27FC236}">
                    <a16:creationId xmlns:a16="http://schemas.microsoft.com/office/drawing/2014/main" id="{4CDB35F4-3B45-A050-EC36-1AECD749A9BD}"/>
                  </a:ext>
                </a:extLst>
              </p:cNvPr>
              <p:cNvSpPr/>
              <p:nvPr/>
            </p:nvSpPr>
            <p:spPr>
              <a:xfrm>
                <a:off x="8526600" y="4341240"/>
                <a:ext cx="392040" cy="3700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28" extrusionOk="0">
                    <a:moveTo>
                      <a:pt x="0" y="845"/>
                    </a:moveTo>
                    <a:cubicBezTo>
                      <a:pt x="64" y="458"/>
                      <a:pt x="329" y="140"/>
                      <a:pt x="683" y="0"/>
                    </a:cubicBezTo>
                    <a:lnTo>
                      <a:pt x="1089" y="1028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FF4D3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2" name="Google Shape;872;p28">
              <a:extLst>
                <a:ext uri="{FF2B5EF4-FFF2-40B4-BE49-F238E27FC236}">
                  <a16:creationId xmlns:a16="http://schemas.microsoft.com/office/drawing/2014/main" id="{E3A328FE-785D-1869-F43A-A0F259834629}"/>
                </a:ext>
              </a:extLst>
            </p:cNvPr>
            <p:cNvSpPr/>
            <p:nvPr/>
          </p:nvSpPr>
          <p:spPr>
            <a:xfrm>
              <a:off x="896410" y="1154974"/>
              <a:ext cx="465034" cy="460502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31776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and Statistics - 5th grade by Slidesgo">
  <a:themeElements>
    <a:clrScheme name="Simple Light">
      <a:dk1>
        <a:srgbClr val="3C2C31"/>
      </a:dk1>
      <a:lt1>
        <a:srgbClr val="E24E42"/>
      </a:lt1>
      <a:dk2>
        <a:srgbClr val="E9B000"/>
      </a:dk2>
      <a:lt2>
        <a:srgbClr val="008F95"/>
      </a:lt2>
      <a:accent1>
        <a:srgbClr val="DDFBFC"/>
      </a:accent1>
      <a:accent2>
        <a:srgbClr val="EB6E80"/>
      </a:accent2>
      <a:accent3>
        <a:srgbClr val="F8D2D2"/>
      </a:accent3>
      <a:accent4>
        <a:srgbClr val="FAEBEB"/>
      </a:accent4>
      <a:accent5>
        <a:srgbClr val="FFFFFF"/>
      </a:accent5>
      <a:accent6>
        <a:srgbClr val="FFFFFF"/>
      </a:accent6>
      <a:hlink>
        <a:srgbClr val="3C2C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655</Words>
  <Application>Microsoft Macintosh PowerPoint</Application>
  <PresentationFormat>On-screen Show (16:9)</PresentationFormat>
  <Paragraphs>84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Bebas Neue</vt:lpstr>
      <vt:lpstr>Days One</vt:lpstr>
      <vt:lpstr>Darker Grotesque SemiBold</vt:lpstr>
      <vt:lpstr>Lato</vt:lpstr>
      <vt:lpstr>Helvetica Neue</vt:lpstr>
      <vt:lpstr>Data Analysis and Statistics - 5th grade by Slidesgo</vt:lpstr>
      <vt:lpstr>AirBnB Listing Bangkok Data Analysis</vt:lpstr>
      <vt:lpstr>Project Outline</vt:lpstr>
      <vt:lpstr>Data Preparation</vt:lpstr>
      <vt:lpstr>PowerPoint Presentation</vt:lpstr>
      <vt:lpstr>PowerPoint Presentation</vt:lpstr>
      <vt:lpstr>Data Understanding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Customer’s Behavior</vt:lpstr>
      <vt:lpstr>Customer’s Behavior</vt:lpstr>
      <vt:lpstr>Customer’s Behavior</vt:lpstr>
      <vt:lpstr>Customer’s Behavior</vt:lpstr>
      <vt:lpstr>Customer’s Behavior</vt:lpstr>
      <vt:lpstr>Customer’s Behavior</vt:lpstr>
      <vt:lpstr>Customer’s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Room Owners’s Behavior</vt:lpstr>
      <vt:lpstr>Conclusion and Recommendation</vt:lpstr>
      <vt:lpstr>Conclusion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sean kristian</cp:lastModifiedBy>
  <cp:revision>6</cp:revision>
  <dcterms:modified xsi:type="dcterms:W3CDTF">2024-11-03T10:41:57Z</dcterms:modified>
</cp:coreProperties>
</file>